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3"/>
  </p:notesMasterIdLst>
  <p:handoutMasterIdLst>
    <p:handoutMasterId r:id="rId34"/>
  </p:handoutMasterIdLst>
  <p:sldIdLst>
    <p:sldId id="292" r:id="rId2"/>
    <p:sldId id="257" r:id="rId3"/>
    <p:sldId id="262" r:id="rId4"/>
    <p:sldId id="263" r:id="rId5"/>
    <p:sldId id="264" r:id="rId6"/>
    <p:sldId id="265" r:id="rId7"/>
    <p:sldId id="266" r:id="rId8"/>
    <p:sldId id="270" r:id="rId9"/>
    <p:sldId id="267" r:id="rId10"/>
    <p:sldId id="268" r:id="rId11"/>
    <p:sldId id="269" r:id="rId12"/>
    <p:sldId id="272" r:id="rId13"/>
    <p:sldId id="271" r:id="rId14"/>
    <p:sldId id="273" r:id="rId15"/>
    <p:sldId id="274" r:id="rId16"/>
    <p:sldId id="275" r:id="rId17"/>
    <p:sldId id="276" r:id="rId18"/>
    <p:sldId id="277" r:id="rId19"/>
    <p:sldId id="278" r:id="rId20"/>
    <p:sldId id="279" r:id="rId21"/>
    <p:sldId id="280" r:id="rId22"/>
    <p:sldId id="281" r:id="rId23"/>
    <p:sldId id="282" r:id="rId24"/>
    <p:sldId id="283" r:id="rId25"/>
    <p:sldId id="284" r:id="rId26"/>
    <p:sldId id="285" r:id="rId27"/>
    <p:sldId id="286" r:id="rId28"/>
    <p:sldId id="287" r:id="rId29"/>
    <p:sldId id="288" r:id="rId30"/>
    <p:sldId id="289" r:id="rId31"/>
    <p:sldId id="290" r:id="rId32"/>
  </p:sldIdLst>
  <p:sldSz cx="9144000" cy="6858000" type="screen4x3"/>
  <p:notesSz cx="6858000" cy="9945688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FFFFFF"/>
    <a:srgbClr val="FFCCFF"/>
    <a:srgbClr val="CCFFFF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128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71121" cy="49694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quarter" idx="1"/>
          </p:nvPr>
        </p:nvSpPr>
        <p:spPr>
          <a:xfrm>
            <a:off x="3885313" y="0"/>
            <a:ext cx="2971121" cy="49694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B527B3-0BC1-44A0-9555-1C6D41BC9C52}" type="datetimeFigureOut">
              <a:rPr lang="th-TH" smtClean="0"/>
              <a:t>27/06/59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2"/>
          </p:nvPr>
        </p:nvSpPr>
        <p:spPr>
          <a:xfrm>
            <a:off x="1" y="9447047"/>
            <a:ext cx="2971121" cy="49694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3"/>
          </p:nvPr>
        </p:nvSpPr>
        <p:spPr>
          <a:xfrm>
            <a:off x="3885313" y="9447047"/>
            <a:ext cx="2971121" cy="49694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E23722-EED4-45F1-9EF1-7DEAED2689C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6212286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98C9EA-453C-4037-9096-9C49296926E0}" type="datetimeFigureOut">
              <a:rPr lang="th-TH" smtClean="0"/>
              <a:t>27/06/59</a:t>
            </a:fld>
            <a:endParaRPr lang="th-TH"/>
          </a:p>
        </p:txBody>
      </p:sp>
      <p:sp>
        <p:nvSpPr>
          <p:cNvPr id="4" name="ตัวแทนรูปบนภาพนิ่ง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ตัวแทน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685800" y="4724400"/>
            <a:ext cx="5486400" cy="44751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0" y="9447213"/>
            <a:ext cx="29718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5"/>
          </p:nvPr>
        </p:nvSpPr>
        <p:spPr>
          <a:xfrm>
            <a:off x="3884613" y="9447213"/>
            <a:ext cx="29718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5BFB53-DB40-45C9-B0C8-2864597F3C8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7459225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5BFB53-DB40-45C9-B0C8-2864597F3C88}" type="slidenum">
              <a:rPr lang="th-TH" smtClean="0"/>
              <a:t>1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150277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ภาพนิ่งชื่อเรื่อ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ชื่อเรื่อง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9" name="ชื่อเรื่องรอง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h-TH" smtClean="0"/>
              <a:t>คลิกเพื่อแก้ไขลักษณะชื่อเรื่องรองต้นแบบ</a:t>
            </a:r>
            <a:endParaRPr kumimoji="0" lang="en-US"/>
          </a:p>
        </p:txBody>
      </p:sp>
      <p:sp>
        <p:nvSpPr>
          <p:cNvPr id="28" name="ตัวแทนวันที่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8F315D6C-FF17-47C8-8731-984783A1559B}" type="datetime1">
              <a:rPr lang="th-TH" smtClean="0"/>
              <a:t>27/06/59</a:t>
            </a:fld>
            <a:endParaRPr lang="th-TH"/>
          </a:p>
        </p:txBody>
      </p:sp>
      <p:sp>
        <p:nvSpPr>
          <p:cNvPr id="17" name="ตัวแทนท้ายกระดาษ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th-TH"/>
          </a:p>
        </p:txBody>
      </p:sp>
      <p:sp>
        <p:nvSpPr>
          <p:cNvPr id="10" name="สี่เหลี่ยมผืนผ้า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สี่เหลี่ยมผืนผ้า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สี่เหลี่ยมผืนผ้า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สี่เหลี่ยมผืนผ้า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ตัวเชื่อมต่อตรง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ตัวเชื่อมต่อตรง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ตัวเชื่อมต่อตรง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ตัวเชื่อมต่อตรง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ตัวเชื่อมต่อตรง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ตัวเชื่อมต่อตรง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สี่เหลี่ยมผืนผ้า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วงรี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วงรี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วงรี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วงรี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วงรี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ตัวแทนหมายเลขภาพนิ่ง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0302C483-6A8D-4CBC-B098-17C92534E50C}" type="slidenum">
              <a:rPr lang="th-TH" smtClean="0"/>
              <a:t>‹#›</a:t>
            </a:fld>
            <a:endParaRPr lang="th-TH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3AD27-FA9C-4AE8-9C77-955357C22C54}" type="datetime1">
              <a:rPr lang="th-TH" smtClean="0"/>
              <a:t>27/06/59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2C483-6A8D-4CBC-B098-17C92534E50C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B640D-212E-4AA5-A0A4-AE1B4DE564B0}" type="datetime1">
              <a:rPr lang="th-TH" smtClean="0"/>
              <a:t>27/06/59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2C483-6A8D-4CBC-B098-17C92534E50C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8" name="ตัวแทนเนื้อหา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2F5A887-D39C-4985-99EB-D4A6F16B5F8A}" type="datetime1">
              <a:rPr lang="th-TH" smtClean="0"/>
              <a:t>27/06/59</a:t>
            </a:fld>
            <a:endParaRPr lang="th-TH"/>
          </a:p>
        </p:txBody>
      </p:sp>
      <p:sp>
        <p:nvSpPr>
          <p:cNvPr id="9" name="ตัวแทนหมายเลขภาพนิ่ง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302C483-6A8D-4CBC-B098-17C92534E50C}" type="slidenum">
              <a:rPr lang="th-TH" smtClean="0"/>
              <a:t>‹#›</a:t>
            </a:fld>
            <a:endParaRPr lang="th-TH"/>
          </a:p>
        </p:txBody>
      </p:sp>
      <p:sp>
        <p:nvSpPr>
          <p:cNvPr id="10" name="ตัวแทนท้ายกระดาษ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ส่วนหัวของส่วน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7864FA7B-4858-4548-9967-18A9F225E0F7}" type="datetime1">
              <a:rPr lang="th-TH" smtClean="0"/>
              <a:t>27/06/59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th-TH"/>
          </a:p>
        </p:txBody>
      </p:sp>
      <p:sp>
        <p:nvSpPr>
          <p:cNvPr id="9" name="สี่เหลี่ยมผืนผ้า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สี่เหลี่ยมผืนผ้า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สี่เหลี่ยมผืนผ้า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สี่เหลี่ยมผืนผ้า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ตัวเชื่อมต่อตรง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ตัวเชื่อมต่อตรง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ตัวเชื่อมต่อตรง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ตัวเชื่อมต่อตรง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ตัวเชื่อมต่อตรง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สี่เหลี่ยมผืนผ้า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วงรี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วงรี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วงรี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วงรี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วงรี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ตัวเชื่อมต่อตรง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0302C483-6A8D-4CBC-B098-17C92534E50C}" type="slidenum">
              <a:rPr lang="th-TH" smtClean="0"/>
              <a:t>‹#›</a:t>
            </a:fld>
            <a:endParaRPr lang="th-TH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8E665-228C-4CD8-8418-45069600C347}" type="datetime1">
              <a:rPr lang="th-TH" smtClean="0"/>
              <a:t>27/06/59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2C483-6A8D-4CBC-B098-17C92534E50C}" type="slidenum">
              <a:rPr lang="th-TH" smtClean="0"/>
              <a:t>‹#›</a:t>
            </a:fld>
            <a:endParaRPr lang="th-TH"/>
          </a:p>
        </p:txBody>
      </p:sp>
      <p:sp>
        <p:nvSpPr>
          <p:cNvPr id="9" name="ตัวแทนเนื้อหา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11" name="ตัวแทนเนื้อหา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9D492-4AF4-4581-8436-87A9927CE167}" type="datetime1">
              <a:rPr lang="th-TH" smtClean="0"/>
              <a:t>27/06/59</a:t>
            </a:fld>
            <a:endParaRPr lang="th-TH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แทน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2C483-6A8D-4CBC-B098-17C92534E50C}" type="slidenum">
              <a:rPr lang="th-TH" smtClean="0"/>
              <a:t>‹#›</a:t>
            </a:fld>
            <a:endParaRPr lang="th-TH"/>
          </a:p>
        </p:txBody>
      </p:sp>
      <p:sp>
        <p:nvSpPr>
          <p:cNvPr id="11" name="ตัวแทนเนื้อหา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13" name="ตัวแทนเนื้อหา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12" name="ตัวแทนข้อความ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14" name="ตัวแทนข้อความ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6" name="ตัวแทนวันที่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BA7CDC3-C7FC-4ACE-9C92-91871B6387A0}" type="datetime1">
              <a:rPr lang="th-TH" smtClean="0"/>
              <a:t>27/06/59</a:t>
            </a:fld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302C483-6A8D-4CBC-B098-17C92534E50C}" type="slidenum">
              <a:rPr lang="th-TH" smtClean="0"/>
              <a:t>‹#›</a:t>
            </a:fld>
            <a:endParaRPr lang="th-TH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3F3DD-D121-40A6-84A5-8ABBFA455300}" type="datetime1">
              <a:rPr lang="th-TH" smtClean="0"/>
              <a:t>27/06/59</a:t>
            </a:fld>
            <a:endParaRPr lang="th-TH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2C483-6A8D-4CBC-B098-17C92534E50C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เนื้อหาพร้อมคำอธิบายภาพ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ตัวเชื่อมต่อตรง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8" name="ตัวเชื่อมต่อตรง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ตัวเชื่อมต่อตรง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ตัวเชื่อมต่อตรง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สี่เหลี่ยมผืนผ้า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ตัวเชื่อมต่อตรง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วงรี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ตัวแทนเนื้อหา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21" name="ตัวแทนวันที่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D182D6A-5DF3-4742-BA2F-770209327C72}" type="datetime1">
              <a:rPr lang="th-TH" smtClean="0"/>
              <a:t>27/06/59</a:t>
            </a:fld>
            <a:endParaRPr lang="th-TH"/>
          </a:p>
        </p:txBody>
      </p:sp>
      <p:sp>
        <p:nvSpPr>
          <p:cNvPr id="22" name="ตัวแทนหมายเลขภาพนิ่ง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302C483-6A8D-4CBC-B098-17C92534E50C}" type="slidenum">
              <a:rPr lang="th-TH" smtClean="0"/>
              <a:t>‹#›</a:t>
            </a:fld>
            <a:endParaRPr lang="th-TH"/>
          </a:p>
        </p:txBody>
      </p:sp>
      <p:sp>
        <p:nvSpPr>
          <p:cNvPr id="23" name="ตัวแทนท้ายกระดาษ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h-TH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ตัวเชื่อมต่อตรง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วงรี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th-TH" smtClean="0"/>
              <a:t>คลิกไอคอนเพื่อเพิ่มรูปภาพ</a:t>
            </a:r>
            <a:endParaRPr kumimoji="0" lang="en-US" dirty="0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10" name="ตัวเชื่อมต่อตรง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สี่เหลี่ยมผืนผ้า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ตัวเชื่อมต่อตรง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ตัวเชื่อมต่อตรง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ตัวเชื่อมต่อตรง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ตัวแทนวันที่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28DA0BE-0C22-41F2-AE8D-990836CE4455}" type="datetime1">
              <a:rPr lang="th-TH" smtClean="0"/>
              <a:t>27/06/59</a:t>
            </a:fld>
            <a:endParaRPr lang="th-TH"/>
          </a:p>
        </p:txBody>
      </p:sp>
      <p:sp>
        <p:nvSpPr>
          <p:cNvPr id="18" name="ตัวแทนหมายเลขภาพนิ่ง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302C483-6A8D-4CBC-B098-17C92534E50C}" type="slidenum">
              <a:rPr lang="th-TH" smtClean="0"/>
              <a:t>‹#›</a:t>
            </a:fld>
            <a:endParaRPr lang="th-TH"/>
          </a:p>
        </p:txBody>
      </p:sp>
      <p:sp>
        <p:nvSpPr>
          <p:cNvPr id="21" name="ตัวแทนท้ายกระดาษ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ตัวเชื่อมต่อตรง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ตัวแทนชื่อเรื่อง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13" name="ตัวแทนข้อความ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kumimoji="0" lang="th-TH" smtClean="0"/>
              <a:t>ระดับที่สอง</a:t>
            </a:r>
          </a:p>
          <a:p>
            <a:pPr lvl="2" eaLnBrk="1" latinLnBrk="0" hangingPunct="1"/>
            <a:r>
              <a:rPr kumimoji="0" lang="th-TH" smtClean="0"/>
              <a:t>ระดับที่สาม</a:t>
            </a:r>
          </a:p>
          <a:p>
            <a:pPr lvl="3" eaLnBrk="1" latinLnBrk="0" hangingPunct="1"/>
            <a:r>
              <a:rPr kumimoji="0" lang="th-TH" smtClean="0"/>
              <a:t>ระดับที่สี่</a:t>
            </a:r>
          </a:p>
          <a:p>
            <a:pPr lvl="4" eaLnBrk="1" latinLnBrk="0" hangingPunct="1"/>
            <a:r>
              <a:rPr kumimoji="0" lang="th-TH" smtClean="0"/>
              <a:t>ระดับที่ห้า</a:t>
            </a:r>
            <a:endParaRPr kumimoji="0" lang="en-US"/>
          </a:p>
        </p:txBody>
      </p:sp>
      <p:sp>
        <p:nvSpPr>
          <p:cNvPr id="14" name="ตัวแทนวันที่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35E69257-D80B-427E-A5F6-9FB5B2B49502}" type="datetime1">
              <a:rPr lang="th-TH" smtClean="0"/>
              <a:t>27/06/59</a:t>
            </a:fld>
            <a:endParaRPr lang="th-TH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th-TH"/>
          </a:p>
        </p:txBody>
      </p:sp>
      <p:sp>
        <p:nvSpPr>
          <p:cNvPr id="7" name="ตัวเชื่อมต่อตรง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ตัวเชื่อมต่อตรง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สี่เหลี่ยมผืนผ้า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ตัวเชื่อมต่อตรง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วงรี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ตัวแทนหมายเลขภาพนิ่ง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0302C483-6A8D-4CBC-B098-17C92534E50C}" type="slidenum">
              <a:rPr lang="th-TH" smtClean="0"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ชื่อเรื่อง 1"/>
          <p:cNvSpPr txBox="1">
            <a:spLocks/>
          </p:cNvSpPr>
          <p:nvPr/>
        </p:nvSpPr>
        <p:spPr>
          <a:xfrm>
            <a:off x="2771800" y="260648"/>
            <a:ext cx="3528392" cy="1008112"/>
          </a:xfrm>
          <a:prstGeom prst="rect">
            <a:avLst/>
          </a:prstGeom>
          <a:noFill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0" kern="1200" cap="small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0" b="1" smtClean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Reprofile</a:t>
            </a:r>
            <a:endParaRPr lang="th-TH" sz="6000" b="1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6" name="ชื่อเรื่องรอง 2"/>
          <p:cNvSpPr txBox="1">
            <a:spLocks/>
          </p:cNvSpPr>
          <p:nvPr/>
        </p:nvSpPr>
        <p:spPr>
          <a:xfrm>
            <a:off x="107504" y="1556792"/>
            <a:ext cx="4860032" cy="64807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th-TH" sz="3200" b="1" dirty="0" smtClean="0">
                <a:solidFill>
                  <a:srgbClr val="00B05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ประเด็นที่ 1 ด้านการผลิตและพัฒนาครู</a:t>
            </a:r>
            <a:endParaRPr lang="th-TH" sz="3200" b="1" dirty="0">
              <a:solidFill>
                <a:srgbClr val="00B05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02835" y="2564904"/>
            <a:ext cx="8208912" cy="1846659"/>
          </a:xfrm>
          <a:prstGeom prst="rect">
            <a:avLst/>
          </a:prstGeom>
          <a:noFill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th-TH" sz="30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สถานการณ์/ยุทธศาสตร์หลัก</a:t>
            </a:r>
            <a:endParaRPr lang="en-US" sz="3000" b="1" dirty="0" smtClean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thaiDist"/>
            <a:r>
              <a:rPr lang="en-US" dirty="0" smtClean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1.</a:t>
            </a:r>
            <a:r>
              <a:rPr lang="th-TH" dirty="0" smtClean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ผลิต</a:t>
            </a:r>
            <a:r>
              <a:rPr lang="th-TH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ครูเพื่อพัฒนาท้องถิ่น</a:t>
            </a:r>
            <a:endParaRPr lang="en-US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thaiDist"/>
            <a:r>
              <a:rPr lang="en-US" dirty="0" smtClean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2.</a:t>
            </a:r>
            <a:r>
              <a:rPr lang="th-TH" dirty="0" smtClean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รองรับ</a:t>
            </a:r>
            <a:r>
              <a:rPr lang="th-TH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ยุทธศาสตร์การผลิตและพัฒนากำลังคนของประเทศในช่วง</a:t>
            </a:r>
            <a:r>
              <a:rPr lang="th-TH" dirty="0" smtClean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การปฏิร</a:t>
            </a:r>
            <a:r>
              <a:rPr lang="th-TH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ู</a:t>
            </a:r>
            <a:r>
              <a:rPr lang="th-TH" dirty="0" smtClean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ปการ</a:t>
            </a:r>
            <a:r>
              <a:rPr lang="th-TH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ศึกษาในทศวรรษที่สอง (พ</a:t>
            </a:r>
            <a:r>
              <a:rPr lang="en-US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.</a:t>
            </a:r>
            <a:r>
              <a:rPr lang="th-TH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ศ</a:t>
            </a:r>
            <a:r>
              <a:rPr lang="en-US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. 2552 - 2561</a:t>
            </a:r>
            <a:r>
              <a:rPr lang="th-TH" dirty="0" smtClean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89783" y="4797152"/>
            <a:ext cx="8235017" cy="984885"/>
          </a:xfrm>
          <a:prstGeom prst="rect">
            <a:avLst/>
          </a:prstGeom>
          <a:noFill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th-TH" sz="30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วัตถุประสงค์</a:t>
            </a:r>
            <a:endParaRPr lang="th-TH" sz="3000" dirty="0" smtClean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r>
              <a:rPr lang="th-TH" dirty="0" smtClean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ผลิต</a:t>
            </a:r>
            <a:r>
              <a:rPr lang="th-TH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ครูเพื่อการพัฒนาท้องถิ่นตามความต้องการของรัฐ</a:t>
            </a:r>
          </a:p>
        </p:txBody>
      </p:sp>
      <p:sp>
        <p:nvSpPr>
          <p:cNvPr id="3" name="ตัวแทนหมายเลขภาพนิ่ง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2C483-6A8D-4CBC-B098-17C92534E50C}" type="slidenum">
              <a:rPr lang="th-TH" smtClean="0"/>
              <a:t>1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236556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14291" y="2348880"/>
            <a:ext cx="8235017" cy="2277547"/>
          </a:xfrm>
          <a:prstGeom prst="rect">
            <a:avLst/>
          </a:prstGeom>
          <a:noFill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th-TH" sz="3000" b="1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แนวทางการพัฒนา</a:t>
            </a:r>
          </a:p>
          <a:p>
            <a:pPr algn="thaiDist"/>
            <a:r>
              <a:rPr lang="en-US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1. </a:t>
            </a:r>
            <a:r>
              <a:rPr lang="th-TH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สร้างบัณฑิตเกษตรคนรุ่นใหม่ให้มีความรู้ ความเข้าใจการทำเกษตรกรรมอย่างยั่งยืน</a:t>
            </a:r>
            <a:endParaRPr lang="en-US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thaiDist"/>
            <a:r>
              <a:rPr lang="en-US" dirty="0" smtClean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2</a:t>
            </a:r>
            <a:r>
              <a:rPr lang="en-US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. </a:t>
            </a:r>
            <a:r>
              <a:rPr lang="th-TH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พัฒนาการศึกษานอกระบบผ่านศูนย์การเรียนรู้และถ่ายทอดเทคโนโลยีสู่ชุมชน</a:t>
            </a:r>
            <a:endParaRPr lang="en-US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thaiDist"/>
            <a:r>
              <a:rPr lang="en-US" dirty="0" smtClean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3</a:t>
            </a:r>
            <a:r>
              <a:rPr lang="en-US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. </a:t>
            </a:r>
            <a:r>
              <a:rPr lang="th-TH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ขยายการตลาดให้มีความหลากหลายทุกระดับ</a:t>
            </a:r>
            <a:endParaRPr lang="en-US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thaiDist"/>
            <a:r>
              <a:rPr lang="en-US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4</a:t>
            </a:r>
            <a:r>
              <a:rPr lang="en-US" dirty="0" smtClean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.</a:t>
            </a:r>
            <a:r>
              <a:rPr lang="th-TH" dirty="0" smtClean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สร้าง</a:t>
            </a:r>
            <a:r>
              <a:rPr lang="th-TH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สถานีวิจัยเกษตรยั่งยืน</a:t>
            </a:r>
            <a:endParaRPr lang="th-TH" dirty="0" smtClean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5" name="ชื่อเรื่องรอง 2"/>
          <p:cNvSpPr txBox="1">
            <a:spLocks/>
          </p:cNvSpPr>
          <p:nvPr/>
        </p:nvSpPr>
        <p:spPr>
          <a:xfrm>
            <a:off x="107504" y="332656"/>
            <a:ext cx="6840760" cy="64807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th-TH" sz="3200" b="1" dirty="0" smtClean="0">
                <a:solidFill>
                  <a:srgbClr val="00B05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ประเด็นที่ 2 ด้านการเกษตร อาหาร </a:t>
            </a:r>
            <a:r>
              <a:rPr lang="th-TH" sz="3200" b="1" dirty="0">
                <a:solidFill>
                  <a:srgbClr val="00B05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และ</a:t>
            </a:r>
            <a:r>
              <a:rPr lang="th-TH" sz="3200" b="1" dirty="0" smtClean="0">
                <a:solidFill>
                  <a:srgbClr val="00B05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สิ่งแวดล้อม (ต่อ)</a:t>
            </a:r>
            <a:endParaRPr lang="th-TH" sz="3200" b="1" dirty="0">
              <a:solidFill>
                <a:srgbClr val="00B05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14292" y="1340768"/>
            <a:ext cx="2568092" cy="523220"/>
          </a:xfrm>
          <a:prstGeom prst="rect">
            <a:avLst/>
          </a:prstGeom>
          <a:noFill/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h-TH" b="1" dirty="0">
                <a:solidFill>
                  <a:srgbClr val="7030A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ด้าน</a:t>
            </a:r>
            <a:r>
              <a:rPr lang="th-TH" b="1" dirty="0" smtClean="0">
                <a:solidFill>
                  <a:srgbClr val="7030A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การเกษตร (ต่อ)</a:t>
            </a:r>
            <a:endParaRPr lang="th-TH" dirty="0">
              <a:solidFill>
                <a:srgbClr val="7030A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" name="ตัวแทนหมายเลขภาพนิ่ง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2C483-6A8D-4CBC-B098-17C92534E50C}" type="slidenum">
              <a:rPr lang="th-TH" smtClean="0"/>
              <a:t>10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948946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รอง 2"/>
          <p:cNvSpPr txBox="1">
            <a:spLocks/>
          </p:cNvSpPr>
          <p:nvPr/>
        </p:nvSpPr>
        <p:spPr>
          <a:xfrm>
            <a:off x="107504" y="332656"/>
            <a:ext cx="6768752" cy="64807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th-TH" sz="3200" b="1" dirty="0" smtClean="0">
                <a:solidFill>
                  <a:srgbClr val="00B05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ประเด็นที่ 2 ด้านการเกษตร อาหาร </a:t>
            </a:r>
            <a:r>
              <a:rPr lang="th-TH" sz="3200" b="1" dirty="0">
                <a:solidFill>
                  <a:srgbClr val="00B05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และ</a:t>
            </a:r>
            <a:r>
              <a:rPr lang="th-TH" sz="3200" b="1" dirty="0" smtClean="0">
                <a:solidFill>
                  <a:srgbClr val="00B05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สิ่งแวดล้อม (ต่อ)</a:t>
            </a:r>
            <a:endParaRPr lang="th-TH" sz="3200" b="1" dirty="0">
              <a:solidFill>
                <a:srgbClr val="00B05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47093" y="1844824"/>
            <a:ext cx="8208912" cy="4862870"/>
          </a:xfrm>
          <a:prstGeom prst="rect">
            <a:avLst/>
          </a:prstGeom>
          <a:noFill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thaiDist"/>
            <a:r>
              <a:rPr lang="th-TH" sz="3000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สถานการณ์/ยุทธศาสตร์</a:t>
            </a:r>
            <a:r>
              <a:rPr lang="th-TH" sz="3000" b="1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หลัก</a:t>
            </a:r>
          </a:p>
          <a:p>
            <a:pPr algn="thaiDist"/>
            <a:r>
              <a:rPr lang="th-TH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    </a:t>
            </a:r>
            <a:r>
              <a:rPr lang="th-TH" dirty="0" smtClean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ปัจจุบัน</a:t>
            </a:r>
            <a:r>
              <a:rPr lang="th-TH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ประชาชนไทยหันมาดูแลสุขภาพร่างกายมากขึ้นโดยเฉพาะในด้านอาหารปลอดภัยและผลิตภัณฑ์อาหารเพื่อสุขภาพ เนื่องจากเป็นที่ทราบกันทั่วไปว่ามีการปนเปื้อนของสารพิษที่เป็นอันตรายต่อสุขภาพในอาหารมากขึ้น และแนวโน้มประชากรไทยจะเข้าสู่สังคมผู้สูงวัย ซึ่งเป็นช่วงอายุที่ต้องมีการดูแลสุขภาพให้แข็งแรงมีอายุยืนยาว ทำให้เกิดผลิตภัณฑ์อาหารเพื่อสุขภาพหลากหลาย โดยที่ผลิตภัณฑ์อาหารเหล่านั้นต้องมีคุณภาพได้รับการรับรองมาตรฐานและรับรองความปลอดภัย ต้องใส่ใจตั้งแต่การผลิตวัตถุดิบ  กระบวนการผลิตผลิตภัณฑ์อาหาร และการควบคุมคุณภาพ ขณะที่ในชนบทห่างไกลยังพบปัญหาเยาวชนและหญิงตั้งครรภ์ขาดสารอาหาร และในอนาคตภูมิภาคเอเชียแปซิฟิกจะมีคนอดอาหารเรื้อรังกว่า </a:t>
            </a:r>
            <a:r>
              <a:rPr lang="en-US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500 </a:t>
            </a:r>
            <a:r>
              <a:rPr lang="th-TH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ล้านราย คนยากจนไม่สามารถหาซื้ออาหารได้ เนื่องจากราคาอาหารปลอดภัยพุ่งสูงขึ้น</a:t>
            </a:r>
            <a:endParaRPr lang="en-US" b="1" dirty="0" smtClean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75717" y="1196752"/>
            <a:ext cx="1800200" cy="523220"/>
          </a:xfrm>
          <a:prstGeom prst="rect">
            <a:avLst/>
          </a:prstGeom>
          <a:noFill/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h-TH" b="1" dirty="0" smtClean="0">
                <a:solidFill>
                  <a:srgbClr val="7030A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ด้านอาหาร</a:t>
            </a:r>
            <a:endParaRPr lang="th-TH" dirty="0">
              <a:solidFill>
                <a:srgbClr val="7030A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2C483-6A8D-4CBC-B098-17C92534E50C}" type="slidenum">
              <a:rPr lang="th-TH" smtClean="0"/>
              <a:t>11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179243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รอง 2"/>
          <p:cNvSpPr txBox="1">
            <a:spLocks/>
          </p:cNvSpPr>
          <p:nvPr/>
        </p:nvSpPr>
        <p:spPr>
          <a:xfrm>
            <a:off x="107504" y="332656"/>
            <a:ext cx="6696744" cy="64807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th-TH" sz="3200" b="1" dirty="0" smtClean="0">
                <a:solidFill>
                  <a:srgbClr val="00B05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ประเด็นที่ 2 ด้านการเกษตร อาหาร </a:t>
            </a:r>
            <a:r>
              <a:rPr lang="th-TH" sz="3200" b="1" dirty="0">
                <a:solidFill>
                  <a:srgbClr val="00B05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และ</a:t>
            </a:r>
            <a:r>
              <a:rPr lang="th-TH" sz="3200" b="1" dirty="0" smtClean="0">
                <a:solidFill>
                  <a:srgbClr val="00B05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สิ่งแวดล้อม (ต่อ)</a:t>
            </a:r>
            <a:endParaRPr lang="th-TH" sz="3200" b="1" dirty="0">
              <a:solidFill>
                <a:srgbClr val="00B05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47093" y="1974128"/>
            <a:ext cx="8208912" cy="2277547"/>
          </a:xfrm>
          <a:prstGeom prst="rect">
            <a:avLst/>
          </a:prstGeom>
          <a:noFill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thaiDist"/>
            <a:r>
              <a:rPr lang="th-TH" sz="3000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สถานการณ์/ยุทธศาสตร์</a:t>
            </a:r>
            <a:r>
              <a:rPr lang="th-TH" sz="3000" b="1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หลัก</a:t>
            </a:r>
          </a:p>
          <a:p>
            <a:r>
              <a:rPr lang="th-TH" b="1" dirty="0" smtClean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ยุทธศาสตร์</a:t>
            </a:r>
            <a:r>
              <a:rPr lang="th-TH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ชาติ </a:t>
            </a:r>
            <a:r>
              <a:rPr lang="en-US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20 </a:t>
            </a:r>
            <a:r>
              <a:rPr lang="th-TH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ปี</a:t>
            </a:r>
            <a:r>
              <a:rPr lang="en-US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(60-79)</a:t>
            </a:r>
            <a:endParaRPr lang="en-US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r>
              <a:rPr lang="en-US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1</a:t>
            </a:r>
            <a:r>
              <a:rPr lang="en-US" dirty="0" smtClean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.</a:t>
            </a:r>
            <a:r>
              <a:rPr lang="th-TH" dirty="0" smtClean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ยุทธศาสตร์</a:t>
            </a:r>
            <a:r>
              <a:rPr lang="th-TH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ด้านการสร้างโอกาสความเสมอภาคและเท่าเทียมกันทางสังคม</a:t>
            </a:r>
            <a:endParaRPr lang="en-US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r>
              <a:rPr lang="en-US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2</a:t>
            </a:r>
            <a:r>
              <a:rPr lang="en-US" dirty="0" smtClean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.</a:t>
            </a:r>
            <a:r>
              <a:rPr lang="th-TH" dirty="0" smtClean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ยุทธศาสตร์</a:t>
            </a:r>
            <a:r>
              <a:rPr lang="th-TH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การสร้างความสามารถในการแข่งขัน</a:t>
            </a:r>
            <a:endParaRPr lang="en-US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r>
              <a:rPr lang="en-US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3</a:t>
            </a:r>
            <a:r>
              <a:rPr lang="en-US" dirty="0" smtClean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.</a:t>
            </a:r>
            <a:r>
              <a:rPr lang="th-TH" dirty="0" smtClean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ยุทธศาสตร์</a:t>
            </a:r>
            <a:r>
              <a:rPr lang="th-TH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การพัฒนาและเสริมสร้างศักยภาพคน</a:t>
            </a:r>
            <a:endParaRPr lang="en-US" b="1" dirty="0" smtClean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75716" y="1196752"/>
            <a:ext cx="2208052" cy="523220"/>
          </a:xfrm>
          <a:prstGeom prst="rect">
            <a:avLst/>
          </a:prstGeom>
          <a:noFill/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h-TH" b="1" dirty="0" smtClean="0">
                <a:solidFill>
                  <a:srgbClr val="7030A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ด้านอาหาร (ต่อ)</a:t>
            </a:r>
            <a:endParaRPr lang="th-TH" dirty="0">
              <a:solidFill>
                <a:srgbClr val="7030A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2C483-6A8D-4CBC-B098-17C92534E50C}" type="slidenum">
              <a:rPr lang="th-TH" smtClean="0"/>
              <a:t>12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286020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14292" y="2127380"/>
            <a:ext cx="8235017" cy="2277547"/>
          </a:xfrm>
          <a:prstGeom prst="rect">
            <a:avLst/>
          </a:prstGeom>
          <a:noFill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th-TH" sz="3000" b="1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วัตถุประสงค์</a:t>
            </a:r>
            <a:endParaRPr lang="en-US" sz="3000" b="1" dirty="0" smtClean="0">
              <a:solidFill>
                <a:srgbClr val="FF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thaiDist"/>
            <a:r>
              <a:rPr lang="en-US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1. </a:t>
            </a:r>
            <a:r>
              <a:rPr lang="th-TH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ผลิตบุคลากรเพื่อการผลิตวัตถุดิบที่ปลอดภัย</a:t>
            </a:r>
            <a:endParaRPr lang="en-US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thaiDist"/>
            <a:r>
              <a:rPr lang="en-US" dirty="0" smtClean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2</a:t>
            </a:r>
            <a:r>
              <a:rPr lang="en-US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. </a:t>
            </a:r>
            <a:r>
              <a:rPr lang="th-TH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ผลิตบุคลากรด้านเทคโนโลยีการจัดการอาหารปลอดภัยที่มีคุณภาพและได้มาตรฐาน</a:t>
            </a:r>
            <a:endParaRPr lang="en-US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thaiDist"/>
            <a:r>
              <a:rPr lang="en-US" dirty="0" smtClean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3</a:t>
            </a:r>
            <a:r>
              <a:rPr lang="th-TH" dirty="0" smtClean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. สร้าง</a:t>
            </a:r>
            <a:r>
              <a:rPr lang="th-TH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อาชีพ  สร้างรายได้ให้กับชุมชน</a:t>
            </a:r>
            <a:endParaRPr lang="en-US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thaiDist"/>
            <a:r>
              <a:rPr lang="en-US" dirty="0" smtClean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4.</a:t>
            </a:r>
            <a:r>
              <a:rPr lang="th-TH" dirty="0" smtClean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สร้าง</a:t>
            </a:r>
            <a:r>
              <a:rPr lang="th-TH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นวัตกรรมด้านอาหารปลอดภัยเพื่อ</a:t>
            </a:r>
            <a:r>
              <a:rPr lang="th-TH" dirty="0" smtClean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สุขภาพ</a:t>
            </a:r>
            <a:endParaRPr lang="en-US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5" name="ชื่อเรื่องรอง 2"/>
          <p:cNvSpPr txBox="1">
            <a:spLocks/>
          </p:cNvSpPr>
          <p:nvPr/>
        </p:nvSpPr>
        <p:spPr>
          <a:xfrm>
            <a:off x="107504" y="332656"/>
            <a:ext cx="6696744" cy="64807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th-TH" sz="3200" b="1" dirty="0" smtClean="0">
                <a:solidFill>
                  <a:srgbClr val="00B05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ประเด็นที่ 2 ด้านการเกษตร อาหาร </a:t>
            </a:r>
            <a:r>
              <a:rPr lang="th-TH" sz="3200" b="1" dirty="0">
                <a:solidFill>
                  <a:srgbClr val="00B05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และ</a:t>
            </a:r>
            <a:r>
              <a:rPr lang="th-TH" sz="3200" b="1" dirty="0" smtClean="0">
                <a:solidFill>
                  <a:srgbClr val="00B05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สิ่งแวดล้อม (ต่อ)</a:t>
            </a:r>
            <a:endParaRPr lang="th-TH" sz="3200" b="1" dirty="0">
              <a:solidFill>
                <a:srgbClr val="00B05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14292" y="1340768"/>
            <a:ext cx="2568092" cy="523220"/>
          </a:xfrm>
          <a:prstGeom prst="rect">
            <a:avLst/>
          </a:prstGeom>
          <a:noFill/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h-TH" b="1" dirty="0" smtClean="0">
                <a:solidFill>
                  <a:srgbClr val="7030A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ด้านอาหาร (ต่อ)</a:t>
            </a:r>
            <a:endParaRPr lang="th-TH" dirty="0">
              <a:solidFill>
                <a:srgbClr val="7030A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" name="ตัวแทนหมายเลขภาพนิ่ง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2C483-6A8D-4CBC-B098-17C92534E50C}" type="slidenum">
              <a:rPr lang="th-TH" smtClean="0"/>
              <a:t>13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92004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14292" y="2127380"/>
            <a:ext cx="8235017" cy="2708434"/>
          </a:xfrm>
          <a:prstGeom prst="rect">
            <a:avLst/>
          </a:prstGeom>
          <a:noFill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th-TH" sz="3000" b="1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แนวทางการพัฒนา</a:t>
            </a:r>
            <a:endParaRPr lang="en-US" sz="3000" b="1" dirty="0" smtClean="0">
              <a:solidFill>
                <a:srgbClr val="FF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thaiDist"/>
            <a:r>
              <a:rPr lang="en-US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1</a:t>
            </a:r>
            <a:r>
              <a:rPr lang="en-US" dirty="0" smtClean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.</a:t>
            </a:r>
            <a:r>
              <a:rPr lang="th-TH" dirty="0" smtClean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ผลิต</a:t>
            </a:r>
            <a:r>
              <a:rPr lang="th-TH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และพัฒนาบุคลากรด้านเทคโนโลยีการจัดการอาหารปลอดภัย</a:t>
            </a:r>
            <a:endParaRPr lang="en-US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thaiDist"/>
            <a:r>
              <a:rPr lang="en-US" dirty="0" smtClean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2</a:t>
            </a:r>
            <a:r>
              <a:rPr lang="en-US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. </a:t>
            </a:r>
            <a:r>
              <a:rPr lang="th-TH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วิจัยและสร้างนวัตกรรมอาหารส่งเสริมสุขภาพตามวัฒนธรรมท้องถิ่นเพื่อสร้างรายได้ สร้างอาชีพให้กับชุมชนอย่างยั่งยืน</a:t>
            </a:r>
            <a:endParaRPr lang="en-US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thaiDist"/>
            <a:r>
              <a:rPr lang="en-US" dirty="0" smtClean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3.</a:t>
            </a:r>
            <a:r>
              <a:rPr lang="th-TH" dirty="0" smtClean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ให้</a:t>
            </a:r>
            <a:r>
              <a:rPr lang="th-TH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ความรู้และสร้างความตระหนักในการบริการอาหารแก่ผู้ประกอบการอาหาร</a:t>
            </a:r>
            <a:endParaRPr lang="en-US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thaiDist"/>
            <a:r>
              <a:rPr lang="en-US" dirty="0" smtClean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4.</a:t>
            </a:r>
            <a:r>
              <a:rPr lang="th-TH" dirty="0" smtClean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พัฒนา</a:t>
            </a:r>
            <a:r>
              <a:rPr lang="th-TH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บุคลากรให้มีความรู้ในการตรวจรับรองคุณภาพตามเกณฑ์มาตรฐาน</a:t>
            </a:r>
            <a:endParaRPr lang="en-US" b="1" dirty="0" smtClean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5" name="ชื่อเรื่องรอง 2"/>
          <p:cNvSpPr txBox="1">
            <a:spLocks/>
          </p:cNvSpPr>
          <p:nvPr/>
        </p:nvSpPr>
        <p:spPr>
          <a:xfrm>
            <a:off x="107504" y="332656"/>
            <a:ext cx="6696744" cy="64807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th-TH" sz="3200" b="1" dirty="0" smtClean="0">
                <a:solidFill>
                  <a:srgbClr val="00B05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ประเด็นที่ 2 ด้านการเกษตร อาหาร </a:t>
            </a:r>
            <a:r>
              <a:rPr lang="th-TH" sz="3200" b="1" dirty="0">
                <a:solidFill>
                  <a:srgbClr val="00B05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และ</a:t>
            </a:r>
            <a:r>
              <a:rPr lang="th-TH" sz="3200" b="1" dirty="0" smtClean="0">
                <a:solidFill>
                  <a:srgbClr val="00B05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สิ่งแวดล้อม (ต่อ)</a:t>
            </a:r>
            <a:endParaRPr lang="th-TH" sz="3200" b="1" dirty="0">
              <a:solidFill>
                <a:srgbClr val="00B05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14292" y="1340768"/>
            <a:ext cx="2568092" cy="523220"/>
          </a:xfrm>
          <a:prstGeom prst="rect">
            <a:avLst/>
          </a:prstGeom>
          <a:noFill/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h-TH" b="1" dirty="0" smtClean="0">
                <a:solidFill>
                  <a:srgbClr val="7030A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ด้านอาหาร (ต่อ)</a:t>
            </a:r>
            <a:endParaRPr lang="th-TH" dirty="0">
              <a:solidFill>
                <a:srgbClr val="7030A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" name="ตัวแทนหมายเลขภาพนิ่ง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2C483-6A8D-4CBC-B098-17C92534E50C}" type="slidenum">
              <a:rPr lang="th-TH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14</a:t>
            </a:fld>
            <a:endParaRPr lang="th-TH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348514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รอง 2"/>
          <p:cNvSpPr txBox="1">
            <a:spLocks/>
          </p:cNvSpPr>
          <p:nvPr/>
        </p:nvSpPr>
        <p:spPr>
          <a:xfrm>
            <a:off x="107504" y="332656"/>
            <a:ext cx="6696744" cy="64807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th-TH" sz="3200" b="1" dirty="0" smtClean="0">
                <a:solidFill>
                  <a:srgbClr val="00B05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ประเด็นที่ 2 ด้านการเกษตร อาหาร </a:t>
            </a:r>
            <a:r>
              <a:rPr lang="th-TH" sz="3200" b="1" dirty="0">
                <a:solidFill>
                  <a:srgbClr val="00B05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และ</a:t>
            </a:r>
            <a:r>
              <a:rPr lang="th-TH" sz="3200" b="1" dirty="0" smtClean="0">
                <a:solidFill>
                  <a:srgbClr val="00B05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สิ่งแวดล้อม (ต่อ)</a:t>
            </a:r>
            <a:endParaRPr lang="th-TH" sz="3200" b="1" dirty="0">
              <a:solidFill>
                <a:srgbClr val="00B05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47093" y="1844824"/>
            <a:ext cx="8208912" cy="4862870"/>
          </a:xfrm>
          <a:prstGeom prst="rect">
            <a:avLst/>
          </a:prstGeom>
          <a:noFill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thaiDist"/>
            <a:r>
              <a:rPr lang="th-TH" sz="3000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สถานการณ์/ยุทธศาสตร์</a:t>
            </a:r>
            <a:r>
              <a:rPr lang="th-TH" sz="3000" b="1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หลัก</a:t>
            </a:r>
          </a:p>
          <a:p>
            <a:pPr algn="thaiDist"/>
            <a:r>
              <a:rPr lang="th-TH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    </a:t>
            </a:r>
            <a:r>
              <a:rPr lang="th-TH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ปัจจุบันสภาพอากาศเปลี่ยนแปลงส่งผลให้เกิดภัยธรรมชาติที่รุนแรง  อาทิ การเกิดภัยพิบัติน้ำท่วม  บางพื้นที่ มีสภาพแห้งแล้งอย่างรุนแรง  ประกอบกับประชากรของประเทศเพิ่มมากขึ้นมีการนำเอาทรัพยากรธรรมชาติมาใช้จนเกิดการเสียสมดุลธรรมชาติ</a:t>
            </a:r>
            <a:r>
              <a:rPr lang="en-US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</a:t>
            </a:r>
            <a:r>
              <a:rPr lang="th-TH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และองค์การอาหารและเกษตรแห่งสหประชาชาติ (</a:t>
            </a:r>
            <a:r>
              <a:rPr lang="en-US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FAO</a:t>
            </a:r>
            <a:r>
              <a:rPr lang="th-TH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) ได้ทำนายว่า อีก </a:t>
            </a:r>
            <a:r>
              <a:rPr lang="en-US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20-30 </a:t>
            </a:r>
            <a:r>
              <a:rPr lang="th-TH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ปี ข้างหน้า ประเทศในโซนเอเชียจะประสบกับภัยพิบัติทางธรรมชาติอย่างรุนแรง ทำให้เกิดการสูญเสียความหลากหลายทางชีวภาพ อาหารขาด</a:t>
            </a:r>
            <a:r>
              <a:rPr lang="th-TH" dirty="0" smtClean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แคลน</a:t>
            </a:r>
          </a:p>
          <a:p>
            <a:pPr algn="thaiDist"/>
            <a:endParaRPr lang="th-TH" b="1" dirty="0" smtClean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thaiDist"/>
            <a:r>
              <a:rPr lang="th-TH" b="1" dirty="0" smtClean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ยุทธศาสตร์</a:t>
            </a:r>
            <a:r>
              <a:rPr lang="th-TH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ชาติ </a:t>
            </a:r>
            <a:r>
              <a:rPr lang="en-US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20 </a:t>
            </a:r>
            <a:r>
              <a:rPr lang="th-TH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ปี </a:t>
            </a:r>
            <a:r>
              <a:rPr lang="en-US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(60-79)</a:t>
            </a:r>
            <a:endParaRPr lang="en-US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thaiDist"/>
            <a:r>
              <a:rPr lang="en-US" dirty="0" smtClean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1.</a:t>
            </a:r>
            <a:r>
              <a:rPr lang="th-TH" dirty="0" smtClean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ยุทธศาสตร์</a:t>
            </a:r>
            <a:r>
              <a:rPr lang="th-TH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การพัฒนาและเสริมสร้างศักยภาพคน</a:t>
            </a:r>
            <a:endParaRPr lang="en-US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thaiDist"/>
            <a:r>
              <a:rPr lang="en-US" dirty="0" smtClean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2.</a:t>
            </a:r>
            <a:r>
              <a:rPr lang="th-TH" dirty="0" smtClean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การ</a:t>
            </a:r>
            <a:r>
              <a:rPr lang="th-TH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สร้างการเติบโตบนคุณภาพชีวิตที่เป็นมิตรกับ</a:t>
            </a:r>
            <a:r>
              <a:rPr lang="th-TH" dirty="0" smtClean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สิ่งแวดล้อม</a:t>
            </a:r>
            <a:endParaRPr lang="en-US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75716" y="1196752"/>
            <a:ext cx="2136043" cy="523220"/>
          </a:xfrm>
          <a:prstGeom prst="rect">
            <a:avLst/>
          </a:prstGeom>
          <a:noFill/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h-TH" b="1" dirty="0" smtClean="0">
                <a:solidFill>
                  <a:srgbClr val="7030A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ด้านสิ่งแวดล้อม</a:t>
            </a:r>
            <a:endParaRPr lang="th-TH" dirty="0">
              <a:solidFill>
                <a:srgbClr val="7030A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2C483-6A8D-4CBC-B098-17C92534E50C}" type="slidenum">
              <a:rPr lang="th-TH" smtClean="0"/>
              <a:t>15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625701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14292" y="2127380"/>
            <a:ext cx="8235017" cy="3570208"/>
          </a:xfrm>
          <a:prstGeom prst="rect">
            <a:avLst/>
          </a:prstGeom>
          <a:noFill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th-TH" sz="3000" b="1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วัตถุประสงค์</a:t>
            </a:r>
          </a:p>
          <a:p>
            <a:pPr algn="thaiDist"/>
            <a:r>
              <a:rPr lang="en-US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1</a:t>
            </a:r>
            <a:r>
              <a:rPr lang="en-US" dirty="0" smtClean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.</a:t>
            </a:r>
            <a:r>
              <a:rPr lang="th-TH" dirty="0" smtClean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เพื่อ</a:t>
            </a:r>
            <a:r>
              <a:rPr lang="th-TH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ลดผลกระทบอันเกิดจากการเปลี่ยนแปลง</a:t>
            </a:r>
            <a:endParaRPr lang="en-US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thaiDist"/>
            <a:r>
              <a:rPr lang="en-US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2. </a:t>
            </a:r>
            <a:r>
              <a:rPr lang="th-TH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เพื่อสร้างสมดุลทางธรรมชาติและสิ่งแวดล้อม</a:t>
            </a:r>
            <a:endParaRPr lang="en-US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thaiDist"/>
            <a:r>
              <a:rPr lang="en-US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3</a:t>
            </a:r>
            <a:r>
              <a:rPr lang="en-US" dirty="0" smtClean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.</a:t>
            </a:r>
            <a:r>
              <a:rPr lang="th-TH" dirty="0" smtClean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เพื่อ</a:t>
            </a:r>
            <a:r>
              <a:rPr lang="th-TH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หาแนวทางการสร้างความมั่นคงทางอาหารให้เพียงพอต่อความต้องการของประชากรที่เพิ่มขึ้น	</a:t>
            </a:r>
            <a:endParaRPr lang="en-US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thaiDist"/>
            <a:r>
              <a:rPr lang="en-US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4</a:t>
            </a:r>
            <a:r>
              <a:rPr lang="en-US" dirty="0" smtClean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.</a:t>
            </a:r>
            <a:r>
              <a:rPr lang="th-TH" dirty="0" smtClean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เพื่อ</a:t>
            </a:r>
            <a:r>
              <a:rPr lang="th-TH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ยกระดับคุณภาพชีวิตให้กับประชาชนในชุมชน เช่น ลดอบายมุข เสริมสร้าง</a:t>
            </a:r>
            <a:r>
              <a:rPr lang="th-TH" dirty="0" smtClean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สุข</a:t>
            </a:r>
            <a:r>
              <a:rPr lang="th-TH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ภาวะ</a:t>
            </a:r>
            <a:endParaRPr lang="en-US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thaiDist"/>
            <a:r>
              <a:rPr lang="en-US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5</a:t>
            </a:r>
            <a:r>
              <a:rPr lang="en-US" dirty="0" smtClean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.</a:t>
            </a:r>
            <a:r>
              <a:rPr lang="th-TH" dirty="0" smtClean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อนุรักษ์ </a:t>
            </a:r>
            <a:r>
              <a:rPr lang="th-TH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ฟื้นฟู และป้องกันการทำลาย</a:t>
            </a:r>
            <a:r>
              <a:rPr lang="th-TH" dirty="0" smtClean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ทรัพยากรธรรมชาติ </a:t>
            </a:r>
            <a:endParaRPr lang="en-US" b="1" dirty="0" smtClean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5" name="ชื่อเรื่องรอง 2"/>
          <p:cNvSpPr txBox="1">
            <a:spLocks/>
          </p:cNvSpPr>
          <p:nvPr/>
        </p:nvSpPr>
        <p:spPr>
          <a:xfrm>
            <a:off x="107504" y="332656"/>
            <a:ext cx="6696744" cy="64807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th-TH" sz="3200" b="1" dirty="0" smtClean="0">
                <a:solidFill>
                  <a:srgbClr val="00B05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ประเด็นที่ 2 ด้านการเกษตร อาหาร </a:t>
            </a:r>
            <a:r>
              <a:rPr lang="th-TH" sz="3200" b="1" dirty="0">
                <a:solidFill>
                  <a:srgbClr val="00B05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และ</a:t>
            </a:r>
            <a:r>
              <a:rPr lang="th-TH" sz="3200" b="1" dirty="0" smtClean="0">
                <a:solidFill>
                  <a:srgbClr val="00B05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สิ่งแวดล้อม (ต่อ)</a:t>
            </a:r>
            <a:endParaRPr lang="th-TH" sz="3200" b="1" dirty="0">
              <a:solidFill>
                <a:srgbClr val="00B05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14292" y="1340768"/>
            <a:ext cx="2673532" cy="523220"/>
          </a:xfrm>
          <a:prstGeom prst="rect">
            <a:avLst/>
          </a:prstGeom>
          <a:noFill/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h-TH" b="1" dirty="0" smtClean="0">
                <a:solidFill>
                  <a:srgbClr val="7030A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ด้านสิ่งแวดล้อม (ต่อ)</a:t>
            </a:r>
            <a:endParaRPr lang="th-TH" dirty="0">
              <a:solidFill>
                <a:srgbClr val="7030A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" name="ตัวแทนหมายเลขภาพนิ่ง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2C483-6A8D-4CBC-B098-17C92534E50C}" type="slidenum">
              <a:rPr lang="th-TH" smtClean="0"/>
              <a:t>16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441457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14292" y="2127380"/>
            <a:ext cx="8235017" cy="2708434"/>
          </a:xfrm>
          <a:prstGeom prst="rect">
            <a:avLst/>
          </a:prstGeom>
          <a:noFill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th-TH" sz="3000" b="1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แนวทางการพัฒนา</a:t>
            </a:r>
          </a:p>
          <a:p>
            <a:pPr algn="thaiDist"/>
            <a:r>
              <a:rPr lang="en-US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1</a:t>
            </a:r>
            <a:r>
              <a:rPr lang="en-US" dirty="0" smtClean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.</a:t>
            </a:r>
            <a:r>
              <a:rPr lang="th-TH" dirty="0" smtClean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ผลิต</a:t>
            </a:r>
            <a:r>
              <a:rPr lang="th-TH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และพัฒนาบุคลากรด้านสิ่งแวดล้อม</a:t>
            </a:r>
            <a:endParaRPr lang="en-US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thaiDist"/>
            <a:r>
              <a:rPr lang="en-US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2</a:t>
            </a:r>
            <a:r>
              <a:rPr lang="en-US" dirty="0" smtClean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.</a:t>
            </a:r>
            <a:r>
              <a:rPr lang="th-TH" dirty="0" smtClean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ให้</a:t>
            </a:r>
            <a:r>
              <a:rPr lang="th-TH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ประชาชนมีความรู้ ความเข้าใจการปรับตัวต่อสถานการณ์การเปลี่ยนแปลงอย่างเท่าทัน ตระหนักในการอนุรักษ์ทรัพยากรธรรมชาติและสิ่งแวดล้อม</a:t>
            </a:r>
            <a:endParaRPr lang="en-US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thaiDist"/>
            <a:r>
              <a:rPr lang="en-US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3</a:t>
            </a:r>
            <a:r>
              <a:rPr lang="en-US" dirty="0" smtClean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.</a:t>
            </a:r>
            <a:r>
              <a:rPr lang="th-TH" dirty="0" smtClean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สร้าง</a:t>
            </a:r>
            <a:r>
              <a:rPr lang="th-TH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ภาคีเครือข่ายความร่วมมือกับหน่วยงานทุกภาคส่วนในการสร้างสมดุลทางธรรมชาติและสิ่งแวดล้อม (เพื่อให้เกิดความมั่นคงทางอาหารอย่างยั่งยืน)</a:t>
            </a:r>
            <a:endParaRPr lang="en-US" b="1" dirty="0" smtClean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5" name="ชื่อเรื่องรอง 2"/>
          <p:cNvSpPr txBox="1">
            <a:spLocks/>
          </p:cNvSpPr>
          <p:nvPr/>
        </p:nvSpPr>
        <p:spPr>
          <a:xfrm>
            <a:off x="107504" y="332656"/>
            <a:ext cx="6624736" cy="64807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th-TH" sz="3200" b="1" dirty="0" smtClean="0">
                <a:solidFill>
                  <a:srgbClr val="00B05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ประเด็นที่ 2 ด้านการเกษตร อาหาร </a:t>
            </a:r>
            <a:r>
              <a:rPr lang="th-TH" sz="3200" b="1" dirty="0">
                <a:solidFill>
                  <a:srgbClr val="00B05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และ</a:t>
            </a:r>
            <a:r>
              <a:rPr lang="th-TH" sz="3200" b="1" dirty="0" smtClean="0">
                <a:solidFill>
                  <a:srgbClr val="00B05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สิ่งแวดล้อม (ต่อ)</a:t>
            </a:r>
            <a:endParaRPr lang="th-TH" sz="3200" b="1" dirty="0">
              <a:solidFill>
                <a:srgbClr val="00B05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14292" y="1340768"/>
            <a:ext cx="2673532" cy="523220"/>
          </a:xfrm>
          <a:prstGeom prst="rect">
            <a:avLst/>
          </a:prstGeom>
          <a:noFill/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h-TH" b="1" dirty="0" smtClean="0">
                <a:solidFill>
                  <a:srgbClr val="7030A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ด้านสิ่งแวดล้อม (ต่อ)</a:t>
            </a:r>
            <a:endParaRPr lang="th-TH" dirty="0">
              <a:solidFill>
                <a:srgbClr val="7030A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" name="ตัวแทนหมายเลขภาพนิ่ง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2C483-6A8D-4CBC-B098-17C92534E50C}" type="slidenum">
              <a:rPr lang="th-TH" smtClean="0"/>
              <a:t>17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680682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รอง 2"/>
          <p:cNvSpPr txBox="1">
            <a:spLocks/>
          </p:cNvSpPr>
          <p:nvPr/>
        </p:nvSpPr>
        <p:spPr>
          <a:xfrm>
            <a:off x="107504" y="332656"/>
            <a:ext cx="7704856" cy="64807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th-TH" sz="3200" b="1" dirty="0" smtClean="0">
                <a:solidFill>
                  <a:srgbClr val="00B05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ประเด็นที่ 3 ด้านอุตสาหกรรม</a:t>
            </a:r>
            <a:r>
              <a:rPr lang="th-TH" sz="3200" b="1" dirty="0">
                <a:solidFill>
                  <a:srgbClr val="00B05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บริการ และการจัดการท่องเที่ยวชุมชน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33633" y="1196752"/>
            <a:ext cx="8208912" cy="4862870"/>
          </a:xfrm>
          <a:prstGeom prst="rect">
            <a:avLst/>
          </a:prstGeom>
          <a:noFill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thaiDist"/>
            <a:r>
              <a:rPr lang="th-TH" sz="3000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สถานการณ์/ยุทธศาสตร์</a:t>
            </a:r>
            <a:r>
              <a:rPr lang="th-TH" sz="3000" b="1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หลัก</a:t>
            </a:r>
          </a:p>
          <a:p>
            <a:pPr algn="thaiDist"/>
            <a:r>
              <a:rPr lang="en-US" dirty="0" smtClean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1.</a:t>
            </a:r>
            <a:r>
              <a:rPr lang="th-TH" dirty="0" smtClean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ปัญหา</a:t>
            </a:r>
            <a:r>
              <a:rPr lang="th-TH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ชุมชนขาดความรู้ ความเข้าใจในการจัดการท่องเที่ยวโดยชุมชน รายได้จากการท่องเที่ยวกระจุก</a:t>
            </a:r>
            <a:r>
              <a:rPr lang="th-TH" dirty="0" smtClean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ตัว</a:t>
            </a:r>
            <a:endParaRPr lang="en-US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thaiDist"/>
            <a:r>
              <a:rPr lang="en-US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2</a:t>
            </a:r>
            <a:r>
              <a:rPr lang="en-US" dirty="0" smtClean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.</a:t>
            </a:r>
            <a:r>
              <a:rPr lang="th-TH" dirty="0" smtClean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นโยบาย</a:t>
            </a:r>
            <a:r>
              <a:rPr lang="th-TH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เศรษฐกิจของประเทศไทย ได้มุ่งเน้นการพัฒนาเศรษฐกิจฐานราก ท้องถิ่น ภูมิภาค โดยการพัฒนาการสร้างตลาด ท่องเที่ยว และวิสาหกิจชุมชน  </a:t>
            </a:r>
            <a:endParaRPr lang="en-US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thaiDist"/>
            <a:r>
              <a:rPr lang="en-US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3. </a:t>
            </a:r>
            <a:r>
              <a:rPr lang="th-TH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แผนยุทธศาสตร์การท่องเที่ยวไทย (พ.ศ. </a:t>
            </a:r>
            <a:r>
              <a:rPr lang="en-US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2558-2560)</a:t>
            </a:r>
            <a:r>
              <a:rPr lang="th-TH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กระทรวงการท่องเที่ยวและกีฬา </a:t>
            </a:r>
            <a:endParaRPr lang="th-TH" dirty="0" smtClean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thaiDist"/>
            <a:endParaRPr lang="en-US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thaiDist"/>
            <a:r>
              <a:rPr lang="th-TH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ยุทธศาสตร์ที่ </a:t>
            </a:r>
            <a:r>
              <a:rPr lang="en-US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1 </a:t>
            </a:r>
            <a:r>
              <a:rPr lang="th-TH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การส่งเสริมตลาดท่องเที่ยว </a:t>
            </a:r>
            <a:endParaRPr lang="en-US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thaiDist"/>
            <a:r>
              <a:rPr lang="th-TH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ยุทธศาสตร์ที่ </a:t>
            </a:r>
            <a:r>
              <a:rPr lang="en-US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2 </a:t>
            </a:r>
            <a:r>
              <a:rPr lang="th-TH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การพัฒนาสินค้าและบริการ</a:t>
            </a:r>
            <a:r>
              <a:rPr lang="th-TH" dirty="0" smtClean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ท่องเที่ยว</a:t>
            </a:r>
          </a:p>
          <a:p>
            <a:pPr algn="thaiDist"/>
            <a:r>
              <a:rPr lang="th-TH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ยุทธศาสตร์ที่</a:t>
            </a:r>
            <a:r>
              <a:rPr lang="en-US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3 </a:t>
            </a:r>
            <a:r>
              <a:rPr lang="th-TH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การบริหารจัดการการท่องเที่ยว </a:t>
            </a:r>
            <a:endParaRPr lang="en-US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2C483-6A8D-4CBC-B098-17C92534E50C}" type="slidenum">
              <a:rPr lang="th-TH" smtClean="0"/>
              <a:t>18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549171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14291" y="1484784"/>
            <a:ext cx="8235017" cy="3139321"/>
          </a:xfrm>
          <a:prstGeom prst="rect">
            <a:avLst/>
          </a:prstGeom>
          <a:noFill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th-TH" sz="3000" b="1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วัตถุประสงค์</a:t>
            </a:r>
          </a:p>
          <a:p>
            <a:pPr algn="thaiDist"/>
            <a:r>
              <a:rPr lang="en-US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1</a:t>
            </a:r>
            <a:r>
              <a:rPr lang="en-US" b="1" dirty="0" smtClean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.</a:t>
            </a:r>
            <a:r>
              <a:rPr lang="th-TH" b="1" dirty="0" smtClean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dirty="0" smtClean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เพื่อ</a:t>
            </a:r>
            <a:r>
              <a:rPr lang="th-TH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เพิ่มศักยภาพของทรัพยากรมนุษย์ ให้มีความรู้ ทักษะความสามารถในการจัดการการท่องเที่ยวโดยชุมชนได้</a:t>
            </a:r>
            <a:endParaRPr lang="en-US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thaiDist"/>
            <a:r>
              <a:rPr lang="en-US" b="1" dirty="0" smtClean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2</a:t>
            </a:r>
            <a:r>
              <a:rPr lang="en-US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. </a:t>
            </a:r>
            <a:r>
              <a:rPr lang="th-TH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เพื่อเพิ่มแหล่งท่องเที่ยวโดยชุมชน</a:t>
            </a:r>
            <a:r>
              <a:rPr lang="th-TH" dirty="0" err="1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ตามอัต</a:t>
            </a:r>
            <a:r>
              <a:rPr lang="th-TH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ลักษณ์ในพื้นที่ภายใต้ความรับผิดชอบของมหาวิทยาลัยราช</a:t>
            </a:r>
            <a:r>
              <a:rPr lang="th-TH" dirty="0" err="1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ภัฏ</a:t>
            </a:r>
            <a:r>
              <a:rPr lang="th-TH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ทั่วประเทศให้มีมาตรฐานและมีคุณภาพ</a:t>
            </a:r>
            <a:endParaRPr lang="en-US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thaiDist"/>
            <a:r>
              <a:rPr lang="en-US" b="1" dirty="0" smtClean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3</a:t>
            </a:r>
            <a:r>
              <a:rPr lang="en-US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. </a:t>
            </a:r>
            <a:r>
              <a:rPr lang="th-TH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เพื่อสร้างเครือข่ายความร่วมมือในการพัฒนาการท่องเที่ยวโดยชุมชน</a:t>
            </a:r>
            <a:endParaRPr lang="en-US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thaiDist"/>
            <a:r>
              <a:rPr lang="en-US" b="1" dirty="0" smtClean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4</a:t>
            </a:r>
            <a:r>
              <a:rPr lang="en-US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.</a:t>
            </a:r>
            <a:r>
              <a:rPr lang="en-US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เพื่อสร้างรายได้ที่เกิดจากการท่องเที่ยวสู่ชุมชน</a:t>
            </a:r>
            <a:endParaRPr lang="th-TH" b="1" dirty="0" smtClean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7" name="ชื่อเรื่องรอง 2"/>
          <p:cNvSpPr txBox="1">
            <a:spLocks/>
          </p:cNvSpPr>
          <p:nvPr/>
        </p:nvSpPr>
        <p:spPr>
          <a:xfrm>
            <a:off x="107504" y="332656"/>
            <a:ext cx="8280920" cy="64807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th-TH" sz="3200" b="1" dirty="0" smtClean="0">
                <a:solidFill>
                  <a:srgbClr val="00B05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ประเด็นที่ 3 ด้านอุตสาหกรรม</a:t>
            </a:r>
            <a:r>
              <a:rPr lang="th-TH" sz="3200" b="1" dirty="0">
                <a:solidFill>
                  <a:srgbClr val="00B05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บริการ และการจัดการท่องเที่ยว</a:t>
            </a:r>
            <a:r>
              <a:rPr lang="th-TH" sz="3200" b="1" dirty="0" smtClean="0">
                <a:solidFill>
                  <a:srgbClr val="00B05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ชุมชน (ต่อ)</a:t>
            </a:r>
            <a:endParaRPr lang="th-TH" sz="3200" b="1" dirty="0">
              <a:solidFill>
                <a:srgbClr val="00B05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" name="ตัวแทนหมายเลขภาพนิ่ง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2C483-6A8D-4CBC-B098-17C92534E50C}" type="slidenum">
              <a:rPr lang="th-TH" smtClean="0"/>
              <a:t>19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186904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95536" y="1268760"/>
            <a:ext cx="8208912" cy="4893647"/>
          </a:xfrm>
          <a:prstGeom prst="rect">
            <a:avLst/>
          </a:prstGeom>
          <a:noFill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thaiDist"/>
            <a:r>
              <a:rPr lang="th-TH" sz="3200" b="1" dirty="0" smtClean="0">
                <a:solidFill>
                  <a:srgbClr val="000099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แนวทางการพัฒนา</a:t>
            </a:r>
            <a:endParaRPr lang="en-US" sz="3200" b="1" dirty="0" smtClean="0">
              <a:solidFill>
                <a:srgbClr val="000099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thaiDist"/>
            <a:r>
              <a:rPr lang="en-US" dirty="0" smtClean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1.</a:t>
            </a:r>
            <a:r>
              <a:rPr lang="th-TH" dirty="0" smtClean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ผลิต</a:t>
            </a:r>
            <a:r>
              <a:rPr lang="th-TH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ครูเพื่อพัฒนาท้องถิ่นตามความ ต้องการของรัฐใน</a:t>
            </a:r>
            <a:r>
              <a:rPr lang="th-TH" dirty="0" smtClean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สาขาคณิตศาสตร์ </a:t>
            </a:r>
            <a:r>
              <a:rPr lang="th-TH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,</a:t>
            </a:r>
            <a:r>
              <a:rPr lang="th-TH" dirty="0" smtClean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วิทยาศาสตร์ ,ภาษาอังกฤษ ,สังคมศึกษา และภาษาไทย</a:t>
            </a:r>
            <a:endParaRPr lang="en-US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thaiDist"/>
            <a:r>
              <a:rPr lang="en-US" dirty="0" smtClean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2</a:t>
            </a:r>
            <a:r>
              <a:rPr lang="en-US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. </a:t>
            </a:r>
            <a:r>
              <a:rPr lang="th-TH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ผลิตครูสาขาขาดแคลนตามบริบทพื้นที่</a:t>
            </a:r>
            <a:endParaRPr lang="en-US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thaiDist"/>
            <a:r>
              <a:rPr lang="en-US" dirty="0" smtClean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3</a:t>
            </a:r>
            <a:r>
              <a:rPr lang="en-US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. </a:t>
            </a:r>
            <a:r>
              <a:rPr lang="th-TH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ผลิตครูการศึกษาพิเศษ</a:t>
            </a:r>
            <a:endParaRPr lang="en-US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thaiDist"/>
            <a:r>
              <a:rPr lang="en-US" dirty="0" smtClean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4</a:t>
            </a:r>
            <a:r>
              <a:rPr lang="en-US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.</a:t>
            </a:r>
            <a:r>
              <a:rPr lang="th-TH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ผลิตครูอาชีวะและเทคนิคศึกษา</a:t>
            </a:r>
            <a:endParaRPr lang="en-US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thaiDist"/>
            <a:r>
              <a:rPr lang="en-US" dirty="0" smtClean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5.</a:t>
            </a:r>
            <a:r>
              <a:rPr lang="th-TH" dirty="0" smtClean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พัฒนา</a:t>
            </a:r>
            <a:r>
              <a:rPr lang="th-TH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กระบวน การผลิตครูให้มีความรู้ ทักษะ </a:t>
            </a:r>
            <a:r>
              <a:rPr lang="th-TH" dirty="0" smtClean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จิต</a:t>
            </a:r>
            <a:r>
              <a:rPr lang="th-TH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วิญญาณความเป็นครูโดยเน้น การฝึกปฏิบัติจริงในสถานศึกษา</a:t>
            </a:r>
            <a:endParaRPr lang="en-US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thaiDist"/>
            <a:r>
              <a:rPr lang="en-US" dirty="0" smtClean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6</a:t>
            </a:r>
            <a:r>
              <a:rPr lang="en-US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. </a:t>
            </a:r>
            <a:r>
              <a:rPr lang="th-TH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ส่งเสริมให้นักศึกษาได้ฝึกประสบการณ์ วิชาชีพในต่างประเทศ</a:t>
            </a:r>
            <a:endParaRPr lang="en-US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thaiDist"/>
            <a:r>
              <a:rPr lang="en-US" dirty="0" smtClean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7.</a:t>
            </a:r>
            <a:r>
              <a:rPr lang="th-TH" dirty="0" smtClean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พัฒนา</a:t>
            </a:r>
            <a:r>
              <a:rPr lang="th-TH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ระบบสารสนเทศ มีระบบสารสนเทศที่เชื่อมโยงเครือข่ายความเป็นเลิศทั้งระดับประเทศ ระดับภูมิภาค และพื้นที่</a:t>
            </a:r>
          </a:p>
        </p:txBody>
      </p:sp>
      <p:sp>
        <p:nvSpPr>
          <p:cNvPr id="4" name="ชื่อเรื่องรอง 2"/>
          <p:cNvSpPr txBox="1">
            <a:spLocks/>
          </p:cNvSpPr>
          <p:nvPr/>
        </p:nvSpPr>
        <p:spPr>
          <a:xfrm>
            <a:off x="107504" y="332656"/>
            <a:ext cx="5472608" cy="64807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th-TH" sz="3200" b="1" dirty="0" smtClean="0">
                <a:solidFill>
                  <a:srgbClr val="00B05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ประเด็นที่ 1 ด้านการผลิตและพัฒนาครู (ต่อ)</a:t>
            </a:r>
            <a:endParaRPr lang="th-TH" sz="3200" b="1" dirty="0">
              <a:solidFill>
                <a:srgbClr val="00B05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2C483-6A8D-4CBC-B098-17C92534E50C}" type="slidenum">
              <a:rPr lang="th-TH" smtClean="0"/>
              <a:t>2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913145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14291" y="1484784"/>
            <a:ext cx="8235017" cy="3570208"/>
          </a:xfrm>
          <a:prstGeom prst="rect">
            <a:avLst/>
          </a:prstGeom>
          <a:noFill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th-TH" sz="3000" b="1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แนวทางการพัฒนา</a:t>
            </a:r>
          </a:p>
          <a:p>
            <a:pPr algn="thaiDist"/>
            <a:r>
              <a:rPr lang="en-US" dirty="0" smtClean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1. </a:t>
            </a:r>
            <a:r>
              <a:rPr lang="th-TH" dirty="0" smtClean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ผลิต</a:t>
            </a:r>
            <a:r>
              <a:rPr lang="th-TH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บุคลากรด้านการท่องเที่ยวชุมชน โดยจัดการเรียนการสอนแบบ </a:t>
            </a:r>
            <a:r>
              <a:rPr lang="en-US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Work Integrated Learning (WIL</a:t>
            </a:r>
            <a:r>
              <a:rPr lang="en-US" dirty="0" smtClean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)</a:t>
            </a:r>
            <a:endParaRPr lang="th-TH" dirty="0" smtClean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thaiDist"/>
            <a:r>
              <a:rPr lang="en-US" dirty="0" smtClean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2</a:t>
            </a:r>
            <a:r>
              <a:rPr lang="en-US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. </a:t>
            </a:r>
            <a:r>
              <a:rPr lang="th-TH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พัฒนาศักยภาพของคนในชุมชนท้องถิ่นให้สามารถจัดการการท่องเที่ยวชุมชนได้อย่างมีประสิทธิภาพ </a:t>
            </a:r>
            <a:endParaRPr lang="en-US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thaiDist"/>
            <a:r>
              <a:rPr lang="en-US" dirty="0" smtClean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3</a:t>
            </a:r>
            <a:r>
              <a:rPr lang="en-US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. </a:t>
            </a:r>
            <a:r>
              <a:rPr lang="th-TH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สร้างเครือข่ายร่วมกับชุมชน</a:t>
            </a:r>
            <a:r>
              <a:rPr lang="en-US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/</a:t>
            </a:r>
            <a:r>
              <a:rPr lang="th-TH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สถานประกอบการในการเสริมสร้างอาชีพและรายได้สู่ชุมชนอย่างยั่งยืน</a:t>
            </a:r>
            <a:endParaRPr lang="en-US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thaiDist"/>
            <a:r>
              <a:rPr lang="en-US" dirty="0" smtClean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4</a:t>
            </a:r>
            <a:r>
              <a:rPr lang="en-US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. </a:t>
            </a:r>
            <a:r>
              <a:rPr lang="th-TH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วิจัยและพัฒนาเพื่อยกระดับศักยภาพของการท่องเที่ยวโดยชุมชน</a:t>
            </a:r>
            <a:endParaRPr lang="th-TH" b="1" dirty="0" smtClean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7" name="ชื่อเรื่องรอง 2"/>
          <p:cNvSpPr txBox="1">
            <a:spLocks/>
          </p:cNvSpPr>
          <p:nvPr/>
        </p:nvSpPr>
        <p:spPr>
          <a:xfrm>
            <a:off x="107504" y="332656"/>
            <a:ext cx="8352928" cy="64807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th-TH" sz="3200" b="1" dirty="0" smtClean="0">
                <a:solidFill>
                  <a:srgbClr val="00B05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ประเด็นที่ 3 ด้านอุตสาหกรรม</a:t>
            </a:r>
            <a:r>
              <a:rPr lang="th-TH" sz="3200" b="1" dirty="0">
                <a:solidFill>
                  <a:srgbClr val="00B05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บริการ และการจัดการท่องเที่ยว</a:t>
            </a:r>
            <a:r>
              <a:rPr lang="th-TH" sz="3200" b="1" dirty="0" smtClean="0">
                <a:solidFill>
                  <a:srgbClr val="00B05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ชุมชน (ต่อ)</a:t>
            </a:r>
            <a:endParaRPr lang="th-TH" sz="3200" b="1" dirty="0">
              <a:solidFill>
                <a:srgbClr val="00B05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" name="ตัวแทนหมายเลขภาพนิ่ง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2C483-6A8D-4CBC-B098-17C92534E50C}" type="slidenum">
              <a:rPr lang="th-TH" smtClean="0"/>
              <a:t>20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874345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รอง 2"/>
          <p:cNvSpPr txBox="1">
            <a:spLocks/>
          </p:cNvSpPr>
          <p:nvPr/>
        </p:nvSpPr>
        <p:spPr>
          <a:xfrm>
            <a:off x="107504" y="332656"/>
            <a:ext cx="7704856" cy="64807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th-TH" sz="3200" b="1" dirty="0" smtClean="0">
                <a:solidFill>
                  <a:srgbClr val="00B05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ประเด็นที่ 4 ด้าน</a:t>
            </a:r>
            <a:r>
              <a:rPr lang="th-TH" sz="3200" b="1" dirty="0">
                <a:solidFill>
                  <a:srgbClr val="00B05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วิทยาศาสตร์สุขภาพ และการเข้าสู่สังคมสูงวัย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33633" y="1556792"/>
            <a:ext cx="8208912" cy="3139321"/>
          </a:xfrm>
          <a:prstGeom prst="rect">
            <a:avLst/>
          </a:prstGeom>
          <a:noFill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thaiDist"/>
            <a:r>
              <a:rPr lang="th-TH" sz="3000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สถานการณ์/ยุทธศาสตร์</a:t>
            </a:r>
            <a:r>
              <a:rPr lang="th-TH" sz="3000" b="1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หลัก</a:t>
            </a:r>
          </a:p>
          <a:p>
            <a:pPr algn="thaiDist"/>
            <a:r>
              <a:rPr lang="en-US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1</a:t>
            </a:r>
            <a:r>
              <a:rPr lang="en-US" dirty="0" smtClean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.</a:t>
            </a:r>
            <a:r>
              <a:rPr lang="th-TH" dirty="0" smtClean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ความ</a:t>
            </a:r>
            <a:r>
              <a:rPr lang="th-TH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ต้องการบุคลากรด้านสาธารณสุข สุขภาพและสนับสนุนทางการแพทย์ของประเทศ(ความต้องการกำลังคนด้านสาธารณสุขสาขาพยาบาล </a:t>
            </a:r>
            <a:r>
              <a:rPr lang="en-US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10,000 </a:t>
            </a:r>
            <a:r>
              <a:rPr lang="th-TH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อัตรานักกายภาพบำบัด </a:t>
            </a:r>
            <a:r>
              <a:rPr lang="en-US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17,000 </a:t>
            </a:r>
            <a:r>
              <a:rPr lang="th-TH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อัตรา นักเทคนิคการแพทย์และสนับสนุนวิทยาศาสตร์การแพทย์ </a:t>
            </a:r>
            <a:r>
              <a:rPr lang="en-US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3,000 </a:t>
            </a:r>
            <a:r>
              <a:rPr lang="th-TH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อัตรา บุคลากรสาธารณสุข </a:t>
            </a:r>
            <a:r>
              <a:rPr lang="en-US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30,000 </a:t>
            </a:r>
            <a:r>
              <a:rPr lang="th-TH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อัตรา)</a:t>
            </a:r>
            <a:r>
              <a:rPr lang="en-US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*</a:t>
            </a:r>
          </a:p>
          <a:p>
            <a:pPr algn="thaiDist"/>
            <a:r>
              <a:rPr lang="en-US" dirty="0" smtClean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2.</a:t>
            </a:r>
            <a:r>
              <a:rPr lang="th-TH" dirty="0" smtClean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ปัญหา</a:t>
            </a:r>
            <a:r>
              <a:rPr lang="th-TH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ด้านความเหลื่อมล้ำ คุณภาพการให้บริการสาธารณสุขเมืองและชนบท(ชนบทขาดแคลนบุคลากรสาธารณสุข</a:t>
            </a:r>
            <a:r>
              <a:rPr lang="th-TH" dirty="0" smtClean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)</a:t>
            </a:r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2C483-6A8D-4CBC-B098-17C92534E50C}" type="slidenum">
              <a:rPr lang="th-TH" smtClean="0"/>
              <a:t>21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246891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รอง 2"/>
          <p:cNvSpPr txBox="1">
            <a:spLocks/>
          </p:cNvSpPr>
          <p:nvPr/>
        </p:nvSpPr>
        <p:spPr>
          <a:xfrm>
            <a:off x="107504" y="332656"/>
            <a:ext cx="7704856" cy="64807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th-TH" sz="3200" b="1" dirty="0" smtClean="0">
                <a:solidFill>
                  <a:srgbClr val="00B05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ประเด็นที่ 4 ด้าน</a:t>
            </a:r>
            <a:r>
              <a:rPr lang="th-TH" sz="3200" b="1" dirty="0">
                <a:solidFill>
                  <a:srgbClr val="00B05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วิทยาศาสตร์สุขภาพ และการเข้าสู่สังคมสูง</a:t>
            </a:r>
            <a:r>
              <a:rPr lang="th-TH" sz="3200" b="1" dirty="0" smtClean="0">
                <a:solidFill>
                  <a:srgbClr val="00B05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วัย (ต่อ)</a:t>
            </a:r>
            <a:endParaRPr lang="th-TH" sz="3200" b="1" dirty="0">
              <a:solidFill>
                <a:srgbClr val="00B05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33633" y="1196752"/>
            <a:ext cx="8208912" cy="3570208"/>
          </a:xfrm>
          <a:prstGeom prst="rect">
            <a:avLst/>
          </a:prstGeom>
          <a:noFill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thaiDist"/>
            <a:r>
              <a:rPr lang="th-TH" sz="3000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สถานการณ์/ยุทธศาสตร์</a:t>
            </a:r>
            <a:r>
              <a:rPr lang="th-TH" sz="3000" b="1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หลัก</a:t>
            </a:r>
          </a:p>
          <a:p>
            <a:pPr algn="thaiDist"/>
            <a:r>
              <a:rPr lang="th-TH" b="1" dirty="0" smtClean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ยุทธศาสตร์</a:t>
            </a:r>
            <a:r>
              <a:rPr lang="th-TH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ชาติ </a:t>
            </a:r>
            <a:r>
              <a:rPr lang="en-US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20 </a:t>
            </a:r>
            <a:r>
              <a:rPr lang="th-TH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ปี</a:t>
            </a:r>
            <a:endParaRPr lang="en-US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thaiDist"/>
            <a:r>
              <a:rPr lang="en-US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1</a:t>
            </a:r>
            <a:r>
              <a:rPr lang="en-US" dirty="0" smtClean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.</a:t>
            </a:r>
            <a:r>
              <a:rPr lang="th-TH" dirty="0" smtClean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ยุทธศาสตร์</a:t>
            </a:r>
            <a:r>
              <a:rPr lang="th-TH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การพัฒนาและเสริมสร้างศักยภาพ</a:t>
            </a:r>
            <a:r>
              <a:rPr lang="th-TH" dirty="0" smtClean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คน</a:t>
            </a:r>
          </a:p>
          <a:p>
            <a:pPr algn="thaiDist"/>
            <a:r>
              <a:rPr lang="en-US" dirty="0" smtClean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1.1</a:t>
            </a:r>
            <a:r>
              <a:rPr lang="th-TH" dirty="0" smtClean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การ</a:t>
            </a:r>
            <a:r>
              <a:rPr lang="th-TH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ยกระดับคุณภาพการศึกษา </a:t>
            </a:r>
            <a:endParaRPr lang="en-US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thaiDist"/>
            <a:r>
              <a:rPr lang="en-US" dirty="0" smtClean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2</a:t>
            </a:r>
            <a:r>
              <a:rPr lang="en-US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. </a:t>
            </a:r>
            <a:r>
              <a:rPr lang="th-TH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ยุทธศาสตร์ด้านการสร้างโอกาสความเสมอภาคและเท่าเทียมกันทางสังคม </a:t>
            </a:r>
            <a:endParaRPr lang="en-US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thaiDist"/>
            <a:r>
              <a:rPr lang="en-US" dirty="0" smtClean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2.1 </a:t>
            </a:r>
            <a:r>
              <a:rPr lang="th-TH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การพัฒนาระบบบริการและระบบบริหารจัดการสุขภาพ</a:t>
            </a:r>
            <a:endParaRPr lang="en-US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thaiDist"/>
            <a:r>
              <a:rPr lang="en-US" dirty="0" smtClean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3</a:t>
            </a:r>
            <a:r>
              <a:rPr lang="en-US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. </a:t>
            </a:r>
            <a:r>
              <a:rPr lang="th-TH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ยุทธศาสตร์การสร้างความสามารถในการแข่งขัน</a:t>
            </a:r>
            <a:endParaRPr lang="en-US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thaiDist"/>
            <a:r>
              <a:rPr lang="en-US" dirty="0" smtClean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3.1 </a:t>
            </a:r>
            <a:r>
              <a:rPr lang="th-TH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เป็นศูนย์กลางการให้บริการ</a:t>
            </a:r>
            <a:r>
              <a:rPr lang="th-TH" dirty="0" smtClean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สุขภาพ</a:t>
            </a:r>
            <a:endParaRPr lang="en-US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2C483-6A8D-4CBC-B098-17C92534E50C}" type="slidenum">
              <a:rPr lang="th-TH" smtClean="0"/>
              <a:t>22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249687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14290" y="1268760"/>
            <a:ext cx="8235017" cy="1415772"/>
          </a:xfrm>
          <a:prstGeom prst="rect">
            <a:avLst/>
          </a:prstGeom>
          <a:noFill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th-TH" sz="3000" b="1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วัตถุประสงค์</a:t>
            </a:r>
          </a:p>
          <a:p>
            <a:pPr algn="thaiDist"/>
            <a:r>
              <a:rPr lang="en-US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1. </a:t>
            </a:r>
            <a:r>
              <a:rPr lang="th-TH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เพื่อผลิตและพัฒนาบุคลากรด้านสาธารณสุข สุขภาพและบุคลากรสนับสนุนทาง</a:t>
            </a:r>
            <a:r>
              <a:rPr lang="th-TH" dirty="0" smtClean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การแพทย์</a:t>
            </a:r>
            <a:endParaRPr lang="en-US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5" name="ชื่อเรื่องรอง 2"/>
          <p:cNvSpPr txBox="1">
            <a:spLocks/>
          </p:cNvSpPr>
          <p:nvPr/>
        </p:nvSpPr>
        <p:spPr>
          <a:xfrm>
            <a:off x="107504" y="332656"/>
            <a:ext cx="7704856" cy="64807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th-TH" sz="3200" b="1" dirty="0" smtClean="0">
                <a:solidFill>
                  <a:srgbClr val="00B05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ประเด็นที่ 4 ด้าน</a:t>
            </a:r>
            <a:r>
              <a:rPr lang="th-TH" sz="3200" b="1" dirty="0">
                <a:solidFill>
                  <a:srgbClr val="00B05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วิทยาศาสตร์สุขภาพ และการเข้าสู่สังคมสูง</a:t>
            </a:r>
            <a:r>
              <a:rPr lang="th-TH" sz="3200" b="1" dirty="0" smtClean="0">
                <a:solidFill>
                  <a:srgbClr val="00B05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วัย (ต่อ)</a:t>
            </a:r>
            <a:endParaRPr lang="th-TH" sz="3200" b="1" dirty="0">
              <a:solidFill>
                <a:srgbClr val="00B05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14291" y="2996952"/>
            <a:ext cx="8235017" cy="3139321"/>
          </a:xfrm>
          <a:prstGeom prst="rect">
            <a:avLst/>
          </a:prstGeom>
          <a:noFill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th-TH" sz="3000" b="1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แนวทางการพัฒนา</a:t>
            </a:r>
            <a:endParaRPr lang="en-US" sz="3000" b="1" dirty="0" smtClean="0">
              <a:solidFill>
                <a:srgbClr val="FF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thaiDist"/>
            <a:r>
              <a:rPr lang="th-TH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1. ผลิตบุคลากรด้านสาธารณสุข สุขภาพและบุคลากรสนับสนุนทางการแพทย์</a:t>
            </a:r>
            <a:endParaRPr lang="en-US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thaiDist"/>
            <a:r>
              <a:rPr lang="th-TH" dirty="0" smtClean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2</a:t>
            </a:r>
            <a:r>
              <a:rPr lang="th-TH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. พัฒนาศักยภาพทุนมนุษย์ด้านสาธารณสุข สุขภาพและบุคลากรสนับสนุนทางการแพทย์</a:t>
            </a:r>
            <a:endParaRPr lang="en-US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thaiDist"/>
            <a:r>
              <a:rPr lang="en-US" dirty="0" smtClean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3.</a:t>
            </a:r>
            <a:r>
              <a:rPr lang="th-TH" dirty="0" smtClean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สร้าง</a:t>
            </a:r>
            <a:r>
              <a:rPr lang="th-TH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เครือข่ายร่วมกับองค์กรสาธารณสุข องค์กรสุขภาพ ชุมชน และท้องถิ่น ในการพัฒนาระบบบริการและระบบบริหารจัดการสุขภาพ</a:t>
            </a:r>
            <a:endParaRPr lang="en-US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thaiDist"/>
            <a:r>
              <a:rPr lang="en-US" dirty="0" smtClean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4.</a:t>
            </a:r>
            <a:r>
              <a:rPr lang="th-TH" dirty="0" smtClean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วิจัย</a:t>
            </a:r>
            <a:r>
              <a:rPr lang="th-TH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และพัฒนาองค์ความรู้ด้านระบบบริการและระบบบริหารจัดการสุขภาพ</a:t>
            </a:r>
            <a:endParaRPr lang="th-TH" b="1" dirty="0" smtClean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" name="ตัวแทนหมายเลขภาพนิ่ง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2C483-6A8D-4CBC-B098-17C92534E50C}" type="slidenum">
              <a:rPr lang="th-TH" smtClean="0"/>
              <a:t>23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714905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รอง 2"/>
          <p:cNvSpPr txBox="1">
            <a:spLocks/>
          </p:cNvSpPr>
          <p:nvPr/>
        </p:nvSpPr>
        <p:spPr>
          <a:xfrm>
            <a:off x="107504" y="332656"/>
            <a:ext cx="7704856" cy="64807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th-TH" sz="3200" b="1" dirty="0" smtClean="0">
                <a:solidFill>
                  <a:srgbClr val="00B05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ประเด็นที่ 4 ด้าน</a:t>
            </a:r>
            <a:r>
              <a:rPr lang="th-TH" sz="3200" b="1" dirty="0">
                <a:solidFill>
                  <a:srgbClr val="00B05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วิทยาศาสตร์สุขภาพ และการเข้าสู่สังคมสูง</a:t>
            </a:r>
            <a:r>
              <a:rPr lang="th-TH" sz="3200" b="1" dirty="0" smtClean="0">
                <a:solidFill>
                  <a:srgbClr val="00B05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วัย (ต่อ)</a:t>
            </a:r>
            <a:endParaRPr lang="th-TH" sz="3200" b="1" dirty="0">
              <a:solidFill>
                <a:srgbClr val="00B05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33633" y="1196752"/>
            <a:ext cx="8208912" cy="4493538"/>
          </a:xfrm>
          <a:prstGeom prst="rect">
            <a:avLst/>
          </a:prstGeom>
          <a:noFill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thaiDist"/>
            <a:r>
              <a:rPr lang="th-TH" sz="3000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สถานการณ์/ยุทธศาสตร์</a:t>
            </a:r>
            <a:r>
              <a:rPr lang="th-TH" sz="3000" b="1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หลัก</a:t>
            </a:r>
          </a:p>
          <a:p>
            <a:pPr algn="thaiDist"/>
            <a:r>
              <a:rPr lang="th-TH" sz="3200" dirty="0" smtClean="0">
                <a:solidFill>
                  <a:schemeClr val="tx1"/>
                </a:solidFill>
              </a:rPr>
              <a:t>     </a:t>
            </a:r>
            <a:r>
              <a:rPr lang="th-TH" dirty="0" smtClean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ปัญหา</a:t>
            </a:r>
            <a:r>
              <a:rPr lang="th-TH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เชิงคุณภาพด้านสุขภาพของประชาชนที่มีอัตราการเสียชีวิตจากโรคไม่ติดต่อเพิ่มขึ้นและพฤติกรรมขาดการดูแลสุขภาพของประชาชนจากการดำรงชีวิต การทำงาน ภาวะ</a:t>
            </a:r>
            <a:r>
              <a:rPr lang="th-TH" dirty="0" smtClean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เครียด</a:t>
            </a:r>
          </a:p>
          <a:p>
            <a:pPr algn="thaiDist"/>
            <a:endParaRPr lang="en-US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thaiDist"/>
            <a:r>
              <a:rPr lang="th-TH" b="1" dirty="0" smtClean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ยุทธศาสตร์</a:t>
            </a:r>
            <a:r>
              <a:rPr lang="th-TH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ชาติ </a:t>
            </a:r>
            <a:r>
              <a:rPr lang="en-US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20 </a:t>
            </a:r>
            <a:r>
              <a:rPr lang="th-TH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ปี</a:t>
            </a:r>
            <a:endParaRPr lang="en-US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thaiDist"/>
            <a:r>
              <a:rPr lang="en-US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1</a:t>
            </a:r>
            <a:r>
              <a:rPr lang="en-US" dirty="0" smtClean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.</a:t>
            </a:r>
            <a:r>
              <a:rPr lang="th-TH" dirty="0" smtClean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ยุทธศาสตร์</a:t>
            </a:r>
            <a:r>
              <a:rPr lang="th-TH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การพัฒนาและเสริมสร้างศักยภาพคน </a:t>
            </a:r>
            <a:endParaRPr lang="en-US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thaiDist"/>
            <a:r>
              <a:rPr lang="en-US" dirty="0" smtClean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1.1</a:t>
            </a:r>
            <a:r>
              <a:rPr lang="th-TH" dirty="0" smtClean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การ</a:t>
            </a:r>
            <a:r>
              <a:rPr lang="th-TH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สร้างเสริมคนไทยให้มีสุขภาวะที่ดี</a:t>
            </a:r>
            <a:endParaRPr lang="en-US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thaiDist"/>
            <a:r>
              <a:rPr lang="en-US" dirty="0" smtClean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2</a:t>
            </a:r>
            <a:r>
              <a:rPr lang="en-US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. </a:t>
            </a:r>
            <a:r>
              <a:rPr lang="th-TH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ยุทธศาสตร์การสร้างความสามารถในการแข่งขัน</a:t>
            </a:r>
            <a:endParaRPr lang="en-US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thaiDist"/>
            <a:r>
              <a:rPr lang="en-US" dirty="0" smtClean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2.1 </a:t>
            </a:r>
            <a:r>
              <a:rPr lang="th-TH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เป็นศูนย์กลางการให้บริการ</a:t>
            </a:r>
            <a:r>
              <a:rPr lang="th-TH" dirty="0" smtClean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สุขภาพ</a:t>
            </a:r>
            <a:endParaRPr lang="en-US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2C483-6A8D-4CBC-B098-17C92534E50C}" type="slidenum">
              <a:rPr lang="th-TH" smtClean="0"/>
              <a:t>24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888377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14290" y="1268760"/>
            <a:ext cx="8235017" cy="984885"/>
          </a:xfrm>
          <a:prstGeom prst="rect">
            <a:avLst/>
          </a:prstGeom>
          <a:noFill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th-TH" sz="3000" b="1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วัตถุประสงค์</a:t>
            </a:r>
          </a:p>
          <a:p>
            <a:pPr algn="thaiDist"/>
            <a:r>
              <a:rPr lang="en-US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2. </a:t>
            </a:r>
            <a:r>
              <a:rPr lang="th-TH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เพื่อเสริมสร้างคนในชุมชน ท้องถิ่นให้มีสุขภาวะที่</a:t>
            </a:r>
            <a:r>
              <a:rPr lang="th-TH" dirty="0" smtClean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ดี</a:t>
            </a:r>
            <a:endParaRPr lang="en-US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5" name="ชื่อเรื่องรอง 2"/>
          <p:cNvSpPr txBox="1">
            <a:spLocks/>
          </p:cNvSpPr>
          <p:nvPr/>
        </p:nvSpPr>
        <p:spPr>
          <a:xfrm>
            <a:off x="107504" y="332656"/>
            <a:ext cx="7704856" cy="64807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th-TH" sz="3200" b="1" dirty="0" smtClean="0">
                <a:solidFill>
                  <a:srgbClr val="00B05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ประเด็นที่ 4 ด้าน</a:t>
            </a:r>
            <a:r>
              <a:rPr lang="th-TH" sz="3200" b="1" dirty="0">
                <a:solidFill>
                  <a:srgbClr val="00B05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วิทยาศาสตร์สุขภาพ และการเข้าสู่สังคมสูง</a:t>
            </a:r>
            <a:r>
              <a:rPr lang="th-TH" sz="3200" b="1" dirty="0" smtClean="0">
                <a:solidFill>
                  <a:srgbClr val="00B05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วัย (ต่อ)</a:t>
            </a:r>
            <a:endParaRPr lang="th-TH" sz="3200" b="1" dirty="0">
              <a:solidFill>
                <a:srgbClr val="00B05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14289" y="2492896"/>
            <a:ext cx="8235017" cy="4001095"/>
          </a:xfrm>
          <a:prstGeom prst="rect">
            <a:avLst/>
          </a:prstGeom>
          <a:noFill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th-TH" sz="3000" b="1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แนวทางการพัฒนา</a:t>
            </a:r>
            <a:endParaRPr lang="en-US" sz="3000" b="1" dirty="0" smtClean="0">
              <a:solidFill>
                <a:srgbClr val="FF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thaiDist"/>
            <a:r>
              <a:rPr lang="en-US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1. </a:t>
            </a:r>
            <a:r>
              <a:rPr lang="th-TH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พัฒนาศักยภาพของคนในชุมชน ท้องถิ่นในการส่งเสริมสุขภาวะที่ดีและการป้องกันความเสี่ยงในการเกิดโรค</a:t>
            </a:r>
            <a:endParaRPr lang="en-US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thaiDist"/>
            <a:r>
              <a:rPr lang="en-US" dirty="0" smtClean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2</a:t>
            </a:r>
            <a:r>
              <a:rPr lang="en-US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. </a:t>
            </a:r>
            <a:r>
              <a:rPr lang="th-TH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พัฒนาศูนย์ข้อมูล แหล่งเรียนรู้ ด้านการส่งเสริมสุขภาพ สุขภาวะชุมชน</a:t>
            </a:r>
            <a:endParaRPr lang="en-US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thaiDist"/>
            <a:r>
              <a:rPr lang="en-US" dirty="0" smtClean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3</a:t>
            </a:r>
            <a:r>
              <a:rPr lang="en-US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. </a:t>
            </a:r>
            <a:r>
              <a:rPr lang="th-TH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สร้างเครือข่ายร่วมกับองค์กรสาธารณสุข องค์กรสุขภาพ ชุมชน และท้องถิ่น ในการสร้างสุขภาวะที่ดี</a:t>
            </a:r>
            <a:endParaRPr lang="en-US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thaiDist"/>
            <a:r>
              <a:rPr lang="en-US" dirty="0" smtClean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4</a:t>
            </a:r>
            <a:r>
              <a:rPr lang="en-US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. </a:t>
            </a:r>
            <a:r>
              <a:rPr lang="th-TH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วิจัยและพัฒนาองค์ความรู้ด้านการส่งเสริมสุขภาวะที่</a:t>
            </a:r>
            <a:r>
              <a:rPr lang="th-TH" dirty="0" smtClean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ดี</a:t>
            </a:r>
            <a:endParaRPr lang="en-US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thaiDist"/>
            <a:r>
              <a:rPr lang="en-US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5. </a:t>
            </a:r>
            <a:r>
              <a:rPr lang="th-TH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วิจัยและ</a:t>
            </a:r>
            <a:r>
              <a:rPr lang="th-TH" dirty="0" smtClean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พัฒนา</a:t>
            </a:r>
            <a:r>
              <a:rPr lang="th-TH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ผลิตภัณฑ์เพื่อสุขภาพและสุขภาวะที่ดี</a:t>
            </a:r>
            <a:endParaRPr lang="en-US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thaiDist"/>
            <a:r>
              <a:rPr lang="en-US" dirty="0" smtClean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6</a:t>
            </a:r>
            <a:r>
              <a:rPr lang="en-US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. </a:t>
            </a:r>
            <a:r>
              <a:rPr lang="th-TH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พัฒนาผู้ประกอบการธุรกิจบริการด้าน</a:t>
            </a:r>
            <a:r>
              <a:rPr lang="th-TH" dirty="0" smtClean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สุขภาพ</a:t>
            </a:r>
          </a:p>
        </p:txBody>
      </p:sp>
      <p:sp>
        <p:nvSpPr>
          <p:cNvPr id="3" name="ตัวแทนหมายเลขภาพนิ่ง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2C483-6A8D-4CBC-B098-17C92534E50C}" type="slidenum">
              <a:rPr lang="th-TH" smtClean="0"/>
              <a:t>25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468376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รอง 2"/>
          <p:cNvSpPr txBox="1">
            <a:spLocks/>
          </p:cNvSpPr>
          <p:nvPr/>
        </p:nvSpPr>
        <p:spPr>
          <a:xfrm>
            <a:off x="107504" y="332656"/>
            <a:ext cx="7704856" cy="64807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th-TH" sz="3200" b="1" dirty="0" smtClean="0">
                <a:solidFill>
                  <a:srgbClr val="00B05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ประเด็นที่ 4 ด้าน</a:t>
            </a:r>
            <a:r>
              <a:rPr lang="th-TH" sz="3200" b="1" dirty="0">
                <a:solidFill>
                  <a:srgbClr val="00B05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วิทยาศาสตร์สุขภาพ และการเข้าสู่สังคมสูง</a:t>
            </a:r>
            <a:r>
              <a:rPr lang="th-TH" sz="3200" b="1" dirty="0" smtClean="0">
                <a:solidFill>
                  <a:srgbClr val="00B05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วัย (ต่อ)</a:t>
            </a:r>
            <a:endParaRPr lang="th-TH" sz="3200" b="1" dirty="0">
              <a:solidFill>
                <a:srgbClr val="00B05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33633" y="1196752"/>
            <a:ext cx="8208912" cy="4062651"/>
          </a:xfrm>
          <a:prstGeom prst="rect">
            <a:avLst/>
          </a:prstGeom>
          <a:noFill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thaiDist"/>
            <a:r>
              <a:rPr lang="th-TH" sz="3000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สถานการณ์/ยุทธศาสตร์</a:t>
            </a:r>
            <a:r>
              <a:rPr lang="th-TH" sz="3000" b="1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หลัก</a:t>
            </a:r>
          </a:p>
          <a:p>
            <a:pPr algn="thaiDist"/>
            <a:r>
              <a:rPr lang="th-TH" sz="3200" dirty="0" smtClean="0">
                <a:solidFill>
                  <a:schemeClr val="tx1"/>
                </a:solidFill>
              </a:rPr>
              <a:t>     </a:t>
            </a:r>
            <a:r>
              <a:rPr lang="th-TH" dirty="0" smtClean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โครงสร้าง</a:t>
            </a:r>
            <a:r>
              <a:rPr lang="th-TH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ประชากรเปลี่ยนเข้าสู่การเป็นสังคมสูงวัย ประชากรสูงวัยเป็นร้อยละ </a:t>
            </a:r>
            <a:r>
              <a:rPr lang="en-US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20 </a:t>
            </a:r>
            <a:r>
              <a:rPr lang="th-TH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ในปี พ.ศ. </a:t>
            </a:r>
            <a:r>
              <a:rPr lang="en-US" dirty="0" smtClean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2564</a:t>
            </a:r>
          </a:p>
          <a:p>
            <a:pPr algn="thaiDist"/>
            <a:endParaRPr lang="en-US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thaiDist"/>
            <a:r>
              <a:rPr lang="th-TH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ยุทธศาสตร์ชาติ </a:t>
            </a:r>
            <a:r>
              <a:rPr lang="en-US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20 </a:t>
            </a:r>
            <a:r>
              <a:rPr lang="th-TH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ปี</a:t>
            </a:r>
            <a:endParaRPr lang="en-US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thaiDist"/>
            <a:r>
              <a:rPr lang="en-US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1. </a:t>
            </a:r>
            <a:r>
              <a:rPr lang="th-TH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ยุทธศาสตร์ด้านการสร้างโอกาสความเสมอภาคและเท่าเทียมกันทางสังคม </a:t>
            </a:r>
            <a:endParaRPr lang="en-US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thaiDist"/>
            <a:r>
              <a:rPr lang="en-US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1.1</a:t>
            </a:r>
            <a:r>
              <a:rPr lang="th-TH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การสร้างสภาพแวดล้อมที่เอื้อต่อการดำรงชีวิตในสังคมสูงวัย</a:t>
            </a:r>
            <a:endParaRPr lang="en-US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thaiDist"/>
            <a:r>
              <a:rPr lang="en-US" dirty="0" smtClean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2</a:t>
            </a:r>
            <a:r>
              <a:rPr lang="en-US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. </a:t>
            </a:r>
            <a:r>
              <a:rPr lang="th-TH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ยุทธศาสตร์การสร้างความสามารถในการแข่งขัน</a:t>
            </a:r>
            <a:endParaRPr lang="en-US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thaiDist"/>
            <a:r>
              <a:rPr lang="en-US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2.1 </a:t>
            </a:r>
            <a:r>
              <a:rPr lang="th-TH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เป็นศูนย์กลางการให้บริการ</a:t>
            </a:r>
            <a:r>
              <a:rPr lang="th-TH" dirty="0" smtClean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สุขภาพ</a:t>
            </a:r>
            <a:endParaRPr lang="en-US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2C483-6A8D-4CBC-B098-17C92534E50C}" type="slidenum">
              <a:rPr lang="th-TH" smtClean="0"/>
              <a:t>26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57620998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42177" y="836712"/>
            <a:ext cx="8235017" cy="984885"/>
          </a:xfrm>
          <a:prstGeom prst="rect">
            <a:avLst/>
          </a:prstGeom>
          <a:noFill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th-TH" sz="3000" b="1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วัตถุประสงค์</a:t>
            </a:r>
          </a:p>
          <a:p>
            <a:pPr algn="thaiDist"/>
            <a:r>
              <a:rPr lang="th-TH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3. เพื่อเตรียมความพร้อมของประเทศในการเข้าสู่สังคมสูงวัย</a:t>
            </a:r>
            <a:endParaRPr lang="en-US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5" name="ชื่อเรื่องรอง 2"/>
          <p:cNvSpPr txBox="1">
            <a:spLocks/>
          </p:cNvSpPr>
          <p:nvPr/>
        </p:nvSpPr>
        <p:spPr>
          <a:xfrm>
            <a:off x="124272" y="116632"/>
            <a:ext cx="7704856" cy="64807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th-TH" sz="3200" b="1" dirty="0" smtClean="0">
                <a:solidFill>
                  <a:srgbClr val="00B05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ประเด็นที่ 4 ด้าน</a:t>
            </a:r>
            <a:r>
              <a:rPr lang="th-TH" sz="3200" b="1" dirty="0">
                <a:solidFill>
                  <a:srgbClr val="00B05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วิทยาศาสตร์สุขภาพ และการเข้าสู่สังคมสูง</a:t>
            </a:r>
            <a:r>
              <a:rPr lang="th-TH" sz="3200" b="1" dirty="0" smtClean="0">
                <a:solidFill>
                  <a:srgbClr val="00B05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วัย (ต่อ)</a:t>
            </a:r>
            <a:endParaRPr lang="th-TH" sz="3200" b="1" dirty="0">
              <a:solidFill>
                <a:srgbClr val="00B05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14290" y="1946256"/>
            <a:ext cx="8235017" cy="4862870"/>
          </a:xfrm>
          <a:prstGeom prst="rect">
            <a:avLst/>
          </a:prstGeom>
          <a:noFill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th-TH" sz="3000" b="1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แนวทางการพัฒนา</a:t>
            </a:r>
          </a:p>
          <a:p>
            <a:pPr algn="thaiDist"/>
            <a:r>
              <a:rPr lang="en-US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1. </a:t>
            </a:r>
            <a:r>
              <a:rPr lang="th-TH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พัฒนาศักยภาพผู้สูงวัยในการดูแลสุขภาพและแก้ปัญหาสุขภาพด้วยตนเอง</a:t>
            </a:r>
            <a:endParaRPr lang="en-US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thaiDist"/>
            <a:r>
              <a:rPr lang="en-US" dirty="0" smtClean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2</a:t>
            </a:r>
            <a:r>
              <a:rPr lang="th-TH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. พัฒนาศักยภาพอาสาสมัครส่งเสริมสุขภาพและช่วยเหลือดูแลผู้สูงวัย </a:t>
            </a:r>
            <a:endParaRPr lang="en-US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thaiDist"/>
            <a:r>
              <a:rPr lang="en-US" dirty="0" smtClean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3</a:t>
            </a:r>
            <a:r>
              <a:rPr lang="th-TH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. พัฒนาคุณภาพชีวิตผู้สูงวัยด้านสุขภาพกาย ด้านสุขภาพจิตใจ และการดำรงชีพ</a:t>
            </a:r>
            <a:endParaRPr lang="en-US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thaiDist"/>
            <a:r>
              <a:rPr lang="en-US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4. </a:t>
            </a:r>
            <a:r>
              <a:rPr lang="th-TH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พัฒนาศูนย์ข้อมูล แหล่งเรียนรู้ การดำรงชีวิตในสังคมสูง</a:t>
            </a:r>
            <a:r>
              <a:rPr lang="th-TH" dirty="0" smtClean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วัย</a:t>
            </a:r>
            <a:endParaRPr lang="en-US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thaiDist"/>
            <a:r>
              <a:rPr lang="en-US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5. </a:t>
            </a:r>
            <a:r>
              <a:rPr lang="th-TH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สร้างเครือข่ายร่วมกับองค์กรสาธารณสุข องค์กรสุขภาพ ชุมชน และท้องถิ่นในการพัฒนาคุณภาพชีวิตผู้สูง</a:t>
            </a:r>
            <a:r>
              <a:rPr lang="th-TH" dirty="0" smtClean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วัย</a:t>
            </a:r>
            <a:endParaRPr lang="en-US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thaiDist"/>
            <a:r>
              <a:rPr lang="en-US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6. </a:t>
            </a:r>
            <a:r>
              <a:rPr lang="th-TH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วิจัยและพัฒนาองค์ความรู้ และผลิตภัณฑ์ที่สร้างสภาพแวดล้อมที่เอื้อต่อการดำรงชีวิตในสังคมสูงวัย</a:t>
            </a:r>
            <a:endParaRPr lang="en-US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thaiDist"/>
            <a:r>
              <a:rPr lang="en-US" dirty="0" smtClean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7</a:t>
            </a:r>
            <a:r>
              <a:rPr lang="en-US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. </a:t>
            </a:r>
            <a:r>
              <a:rPr lang="th-TH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พัฒนาผู้ประกอบการธุรกิจที่เกี่ยวข้องกับการสร้างสภาพแวดล้อมที่เอื้อต่อการดำรงชีวิตในสังคมสูงวัย</a:t>
            </a:r>
            <a:endParaRPr lang="en-US" b="1" dirty="0" smtClean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" name="ตัวแทนหมายเลขภาพนิ่ง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2C483-6A8D-4CBC-B098-17C92534E50C}" type="slidenum">
              <a:rPr lang="th-TH" smtClean="0"/>
              <a:t>27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54646717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รอง 2"/>
          <p:cNvSpPr txBox="1">
            <a:spLocks/>
          </p:cNvSpPr>
          <p:nvPr/>
        </p:nvSpPr>
        <p:spPr>
          <a:xfrm>
            <a:off x="107504" y="332656"/>
            <a:ext cx="4608512" cy="64807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th-TH" sz="3200" b="1" dirty="0" smtClean="0">
                <a:solidFill>
                  <a:srgbClr val="00B05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ประเด็นที่ 5 ด้านการจัดการทางสังคม</a:t>
            </a:r>
            <a:endParaRPr lang="th-TH" sz="3200" b="1" dirty="0">
              <a:solidFill>
                <a:srgbClr val="00B05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89049" y="1484784"/>
            <a:ext cx="8208912" cy="3139321"/>
          </a:xfrm>
          <a:prstGeom prst="rect">
            <a:avLst/>
          </a:prstGeom>
          <a:noFill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thaiDist"/>
            <a:r>
              <a:rPr lang="th-TH" sz="3000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สถานการณ์/ยุทธศาสตร์</a:t>
            </a:r>
            <a:r>
              <a:rPr lang="th-TH" sz="3000" b="1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หลัก</a:t>
            </a:r>
          </a:p>
          <a:p>
            <a:pPr algn="thaiDist"/>
            <a:r>
              <a:rPr lang="th-TH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    </a:t>
            </a:r>
            <a:r>
              <a:rPr lang="th-TH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สถานการณ์ของประเทศไทยในขณะนี้</a:t>
            </a:r>
            <a:endParaRPr lang="en-US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thaiDist"/>
            <a:r>
              <a:rPr lang="en-US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1</a:t>
            </a:r>
            <a:r>
              <a:rPr lang="en-US" dirty="0" smtClean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.</a:t>
            </a:r>
            <a:r>
              <a:rPr lang="th-TH" dirty="0" smtClean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ปัญหา</a:t>
            </a:r>
            <a:r>
              <a:rPr lang="th-TH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ด้าน</a:t>
            </a:r>
            <a:r>
              <a:rPr lang="th-TH" dirty="0" err="1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ยาเสพติด</a:t>
            </a:r>
            <a:r>
              <a:rPr lang="th-TH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และการคอรัปชั่น</a:t>
            </a:r>
            <a:endParaRPr lang="en-US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thaiDist"/>
            <a:r>
              <a:rPr lang="en-US" dirty="0" smtClean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2.</a:t>
            </a:r>
            <a:r>
              <a:rPr lang="th-TH" dirty="0" smtClean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แนวโน้ม</a:t>
            </a:r>
            <a:r>
              <a:rPr lang="th-TH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การเปลี่ยนโครงสร้างประชากรเข้าสู่สังคมสูงอายุ</a:t>
            </a:r>
            <a:endParaRPr lang="en-US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thaiDist"/>
            <a:r>
              <a:rPr lang="en-US" dirty="0" smtClean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3.</a:t>
            </a:r>
            <a:r>
              <a:rPr lang="th-TH" dirty="0" smtClean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ปัญหา</a:t>
            </a:r>
            <a:r>
              <a:rPr lang="th-TH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ความเหลื่อมล้ำทางสังคม </a:t>
            </a:r>
            <a:endParaRPr lang="en-US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thaiDist"/>
            <a:r>
              <a:rPr lang="en-US" dirty="0" smtClean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4.</a:t>
            </a:r>
            <a:r>
              <a:rPr lang="th-TH" dirty="0" smtClean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นโยบาย</a:t>
            </a:r>
            <a:r>
              <a:rPr lang="th-TH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ในการพัฒนาเขตเศรษฐกิจพิเศษ</a:t>
            </a:r>
            <a:endParaRPr lang="en-US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thaiDist"/>
            <a:r>
              <a:rPr lang="en-US" dirty="0" smtClean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5.</a:t>
            </a:r>
            <a:r>
              <a:rPr lang="th-TH" dirty="0" smtClean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การ</a:t>
            </a:r>
            <a:r>
              <a:rPr lang="th-TH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เข้าสู่เศรษฐกิจและ</a:t>
            </a:r>
            <a:r>
              <a:rPr lang="th-TH" dirty="0" err="1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สังคมดิ</a:t>
            </a:r>
            <a:r>
              <a:rPr lang="th-TH" dirty="0" err="1" smtClean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จิตัล</a:t>
            </a:r>
            <a:endParaRPr lang="en-US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2C483-6A8D-4CBC-B098-17C92534E50C}" type="slidenum">
              <a:rPr lang="th-TH" smtClean="0"/>
              <a:t>28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00376103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รอง 2"/>
          <p:cNvSpPr txBox="1">
            <a:spLocks/>
          </p:cNvSpPr>
          <p:nvPr/>
        </p:nvSpPr>
        <p:spPr>
          <a:xfrm>
            <a:off x="107504" y="332656"/>
            <a:ext cx="5040560" cy="64807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th-TH" sz="3200" b="1" dirty="0" smtClean="0">
                <a:solidFill>
                  <a:srgbClr val="00B05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ประเด็นที่ 5 ด้านการจัดการทางสังคม (ต่อ)</a:t>
            </a:r>
            <a:endParaRPr lang="th-TH" sz="3200" b="1" dirty="0">
              <a:solidFill>
                <a:srgbClr val="00B05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62937" y="1196752"/>
            <a:ext cx="8208912" cy="4431983"/>
          </a:xfrm>
          <a:prstGeom prst="rect">
            <a:avLst/>
          </a:prstGeom>
          <a:noFill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thaiDist"/>
            <a:r>
              <a:rPr lang="th-TH" sz="3000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สถานการณ์/ยุทธศาสตร์</a:t>
            </a:r>
            <a:r>
              <a:rPr lang="th-TH" sz="3000" b="1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หลัก</a:t>
            </a:r>
          </a:p>
          <a:p>
            <a:pPr algn="thaiDist"/>
            <a:r>
              <a:rPr lang="th-TH" b="1" dirty="0" smtClean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สอดคล้องกับ</a:t>
            </a:r>
          </a:p>
          <a:p>
            <a:pPr algn="thaiDist"/>
            <a:r>
              <a:rPr lang="th-TH" b="1" dirty="0" smtClean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ยุทธศาสตร์</a:t>
            </a:r>
            <a:r>
              <a:rPr lang="th-TH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ที่ 1</a:t>
            </a:r>
            <a:endParaRPr lang="en-US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thaiDist"/>
            <a:r>
              <a:rPr lang="th-TH" dirty="0" smtClean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การ</a:t>
            </a:r>
            <a:r>
              <a:rPr lang="th-TH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เสริมสร้างประชา</a:t>
            </a:r>
            <a:r>
              <a:rPr lang="th-TH" dirty="0" smtClean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รัฐ</a:t>
            </a:r>
          </a:p>
          <a:p>
            <a:pPr algn="thaiDist"/>
            <a:r>
              <a:rPr lang="th-TH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ยุทธศาสตร์ที่ 2</a:t>
            </a:r>
            <a:endParaRPr lang="en-US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thaiDist"/>
            <a:r>
              <a:rPr lang="th-TH" dirty="0" smtClean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การ</a:t>
            </a:r>
            <a:r>
              <a:rPr lang="th-TH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ลด</a:t>
            </a:r>
            <a:r>
              <a:rPr lang="th-TH" dirty="0" smtClean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ความเหลื่อม</a:t>
            </a:r>
            <a:r>
              <a:rPr lang="th-TH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ล้ำ</a:t>
            </a:r>
            <a:endParaRPr lang="en-US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thaiDist"/>
            <a:r>
              <a:rPr lang="th-TH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ยุทธศาสตร์ที่ 3</a:t>
            </a:r>
            <a:endParaRPr lang="en-US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thaiDist"/>
            <a:r>
              <a:rPr lang="th-TH" dirty="0" smtClean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การ</a:t>
            </a:r>
            <a:r>
              <a:rPr lang="th-TH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พัฒนา</a:t>
            </a:r>
            <a:r>
              <a:rPr lang="th-TH" dirty="0" smtClean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คุณภาพผู้ประกอบการ</a:t>
            </a:r>
            <a:endParaRPr lang="en-US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thaiDist"/>
            <a:r>
              <a:rPr lang="th-TH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ยุทธศาสตร์ที่ 4</a:t>
            </a:r>
            <a:endParaRPr lang="en-US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thaiDist"/>
            <a:r>
              <a:rPr lang="th-TH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การเพิ่มขีดความสามารถในการแข่งขัน</a:t>
            </a:r>
            <a:endParaRPr lang="en-US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2C483-6A8D-4CBC-B098-17C92534E50C}" type="slidenum">
              <a:rPr lang="th-TH" smtClean="0"/>
              <a:t>29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4992667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รอง 2"/>
          <p:cNvSpPr txBox="1">
            <a:spLocks/>
          </p:cNvSpPr>
          <p:nvPr/>
        </p:nvSpPr>
        <p:spPr>
          <a:xfrm>
            <a:off x="107504" y="332656"/>
            <a:ext cx="5400600" cy="64807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th-TH" sz="3200" b="1" dirty="0" smtClean="0">
                <a:solidFill>
                  <a:srgbClr val="00B05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ประเด็นที่ 1 ด้านการผลิตและพัฒนาครู (ต่อ)</a:t>
            </a:r>
            <a:endParaRPr lang="th-TH" sz="3200" b="1" dirty="0">
              <a:solidFill>
                <a:srgbClr val="00B05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95966" y="1196752"/>
            <a:ext cx="8208912" cy="3970318"/>
          </a:xfrm>
          <a:prstGeom prst="rect">
            <a:avLst/>
          </a:prstGeom>
          <a:noFill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th-TH" sz="3000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สถานการณ์/ยุทธศาสตร์</a:t>
            </a:r>
            <a:r>
              <a:rPr lang="th-TH" sz="3000" b="1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หลัก</a:t>
            </a:r>
          </a:p>
          <a:p>
            <a:r>
              <a:rPr lang="en-US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2. </a:t>
            </a:r>
            <a:r>
              <a:rPr lang="th-TH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ผลสอบ </a:t>
            </a:r>
            <a:r>
              <a:rPr lang="en-US" dirty="0" smtClean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O-NET</a:t>
            </a:r>
            <a:r>
              <a:rPr lang="th-TH" dirty="0" smtClean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ของนักเรียนตกต่ำ </a:t>
            </a:r>
            <a:endParaRPr lang="en-US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3</a:t>
            </a:r>
            <a:r>
              <a:rPr lang="en-US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. </a:t>
            </a:r>
            <a:r>
              <a:rPr lang="th-TH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ครูสอนไม่ตรงวุฒิ </a:t>
            </a:r>
            <a:endParaRPr lang="en-US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r>
              <a:rPr lang="th-TH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</a:t>
            </a:r>
            <a:r>
              <a:rPr lang="th-TH" dirty="0" smtClean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- ปฐมวัย </a:t>
            </a:r>
            <a:r>
              <a:rPr lang="en-US" dirty="0" smtClean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9,750 </a:t>
            </a:r>
            <a:r>
              <a:rPr lang="th-TH" dirty="0" smtClean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คน </a:t>
            </a:r>
            <a:endParaRPr lang="en-US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r>
              <a:rPr lang="th-TH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</a:t>
            </a:r>
            <a:r>
              <a:rPr lang="th-TH" dirty="0" smtClean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- ภาษาไทย </a:t>
            </a:r>
            <a:r>
              <a:rPr lang="en-US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8,643</a:t>
            </a:r>
            <a:r>
              <a:rPr lang="th-TH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คน </a:t>
            </a:r>
            <a:endParaRPr lang="en-US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r>
              <a:rPr lang="th-TH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</a:t>
            </a:r>
            <a:r>
              <a:rPr lang="th-TH" dirty="0" smtClean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- คณิตศาสตร์  </a:t>
            </a:r>
            <a:r>
              <a:rPr lang="en-US" dirty="0" smtClean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8,377</a:t>
            </a:r>
            <a:r>
              <a:rPr lang="th-TH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คน </a:t>
            </a:r>
            <a:endParaRPr lang="en-US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r>
              <a:rPr lang="th-TH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</a:t>
            </a:r>
            <a:r>
              <a:rPr lang="th-TH" dirty="0" smtClean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- วิทยาศาสตร์ </a:t>
            </a:r>
            <a:r>
              <a:rPr lang="en-US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2,437</a:t>
            </a:r>
            <a:r>
              <a:rPr lang="th-TH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คน </a:t>
            </a:r>
            <a:endParaRPr lang="en-US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r>
              <a:rPr lang="th-TH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</a:t>
            </a:r>
            <a:r>
              <a:rPr lang="th-TH" dirty="0" smtClean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- ศิลปศึกษา </a:t>
            </a:r>
            <a:r>
              <a:rPr lang="en-US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1,149</a:t>
            </a:r>
            <a:r>
              <a:rPr lang="th-TH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คน</a:t>
            </a:r>
            <a:endParaRPr lang="en-US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r>
              <a:rPr lang="en-US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</a:t>
            </a:r>
            <a:r>
              <a:rPr lang="en-US" dirty="0" smtClean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•</a:t>
            </a:r>
            <a:r>
              <a:rPr lang="th-TH" dirty="0" smtClean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ครูภาษาอังกฤษ</a:t>
            </a:r>
            <a:r>
              <a:rPr lang="th-TH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ไม่</a:t>
            </a:r>
            <a:r>
              <a:rPr lang="th-TH" dirty="0" smtClean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ผ่านสมรรถนะ </a:t>
            </a:r>
            <a:r>
              <a:rPr lang="th-TH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(</a:t>
            </a:r>
            <a:r>
              <a:rPr lang="en-US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A</a:t>
            </a:r>
            <a:r>
              <a:rPr lang="th-TH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2</a:t>
            </a:r>
            <a:r>
              <a:rPr lang="th-TH" dirty="0" smtClean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)</a:t>
            </a:r>
            <a:endParaRPr lang="en-US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2C483-6A8D-4CBC-B098-17C92534E50C}" type="slidenum">
              <a:rPr lang="th-TH" smtClean="0"/>
              <a:t>3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942069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42176" y="1844824"/>
            <a:ext cx="8235017" cy="2708434"/>
          </a:xfrm>
          <a:prstGeom prst="rect">
            <a:avLst/>
          </a:prstGeom>
          <a:noFill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th-TH" sz="3000" b="1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วัตถุประสงค์</a:t>
            </a:r>
          </a:p>
          <a:p>
            <a:pPr algn="thaiDist"/>
            <a:r>
              <a:rPr lang="en-US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1</a:t>
            </a:r>
            <a:r>
              <a:rPr lang="en-US" dirty="0" smtClean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.</a:t>
            </a:r>
            <a:r>
              <a:rPr lang="th-TH" dirty="0" smtClean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เสริมสร้าง</a:t>
            </a:r>
            <a:r>
              <a:rPr lang="th-TH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และมีส่วนร่วมในการแก้ไขปัญหาด้าน</a:t>
            </a:r>
            <a:r>
              <a:rPr lang="th-TH" dirty="0" err="1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ยาเสพติด</a:t>
            </a:r>
            <a:r>
              <a:rPr lang="th-TH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และ</a:t>
            </a:r>
            <a:r>
              <a:rPr lang="th-TH" dirty="0" smtClean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คอรัปชั่น</a:t>
            </a:r>
            <a:endParaRPr lang="en-US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thaiDist"/>
            <a:r>
              <a:rPr lang="en-US" dirty="0" smtClean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2.</a:t>
            </a:r>
            <a:r>
              <a:rPr lang="th-TH" dirty="0" smtClean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เพื่อให้</a:t>
            </a:r>
            <a:r>
              <a:rPr lang="th-TH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ประชาชนในพื้นที่มีส่วนร่วมในการพัฒนาท้องถิ่น</a:t>
            </a:r>
            <a:r>
              <a:rPr lang="en-US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/</a:t>
            </a:r>
            <a:r>
              <a:rPr lang="th-TH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ประชารัฐ</a:t>
            </a:r>
            <a:endParaRPr lang="en-US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thaiDist"/>
            <a:r>
              <a:rPr lang="en-US" dirty="0" smtClean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3.</a:t>
            </a:r>
            <a:r>
              <a:rPr lang="th-TH" dirty="0" smtClean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เพื่อ</a:t>
            </a:r>
            <a:r>
              <a:rPr lang="th-TH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พัฒนาคุณภาพชีวิตของคนในท้องถิ่น</a:t>
            </a:r>
            <a:r>
              <a:rPr lang="en-US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/</a:t>
            </a:r>
            <a:r>
              <a:rPr lang="th-TH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ผู้ประกอบการ</a:t>
            </a:r>
            <a:endParaRPr lang="en-US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thaiDist"/>
            <a:r>
              <a:rPr lang="en-US" dirty="0" smtClean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4.</a:t>
            </a:r>
            <a:r>
              <a:rPr lang="th-TH" dirty="0" smtClean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เพื่อ</a:t>
            </a:r>
            <a:r>
              <a:rPr lang="th-TH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ชี้นำแก้ปัญหาท้องถิ่นและสังคม</a:t>
            </a:r>
            <a:endParaRPr lang="en-US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thaiDist"/>
            <a:r>
              <a:rPr lang="en-US" dirty="0" smtClean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5.</a:t>
            </a:r>
            <a:r>
              <a:rPr lang="th-TH" dirty="0" smtClean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เพื่อ</a:t>
            </a:r>
            <a:r>
              <a:rPr lang="th-TH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พัฒนาและเพิ่มขีดความสามารถในการแข่งขันในการค้าชายแดน</a:t>
            </a:r>
            <a:endParaRPr lang="th-TH" b="1" dirty="0" smtClean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7" name="ชื่อเรื่องรอง 2"/>
          <p:cNvSpPr txBox="1">
            <a:spLocks/>
          </p:cNvSpPr>
          <p:nvPr/>
        </p:nvSpPr>
        <p:spPr>
          <a:xfrm>
            <a:off x="107504" y="503587"/>
            <a:ext cx="5040560" cy="64807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th-TH" sz="3200" b="1" dirty="0" smtClean="0">
                <a:solidFill>
                  <a:srgbClr val="00B05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ประเด็นที่ 5 ด้านการจัดการทางสังคม (ต่อ)</a:t>
            </a:r>
            <a:endParaRPr lang="th-TH" sz="3200" b="1" dirty="0">
              <a:solidFill>
                <a:srgbClr val="00B05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" name="ตัวแทนหมายเลขภาพนิ่ง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2C483-6A8D-4CBC-B098-17C92534E50C}" type="slidenum">
              <a:rPr lang="th-TH" smtClean="0"/>
              <a:t>30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68061980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42176" y="1844824"/>
            <a:ext cx="8235017" cy="2708434"/>
          </a:xfrm>
          <a:prstGeom prst="rect">
            <a:avLst/>
          </a:prstGeom>
          <a:noFill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th-TH" sz="3000" b="1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แนวทางการพัฒนา</a:t>
            </a:r>
            <a:endParaRPr lang="en-US" sz="3000" b="1" dirty="0" smtClean="0">
              <a:solidFill>
                <a:srgbClr val="FF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thaiDist"/>
            <a:r>
              <a:rPr lang="en-US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1</a:t>
            </a:r>
            <a:r>
              <a:rPr lang="en-US" dirty="0" smtClean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.</a:t>
            </a:r>
            <a:r>
              <a:rPr lang="th-TH" dirty="0" smtClean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ส่งเสริม</a:t>
            </a:r>
            <a:r>
              <a:rPr lang="th-TH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การพัฒนา</a:t>
            </a:r>
            <a:r>
              <a:rPr lang="th-TH" dirty="0" err="1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ธรรมาภิ</a:t>
            </a:r>
            <a:r>
              <a:rPr lang="th-TH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บาลขององค์กรปกครองส่วนท้องถิ่น </a:t>
            </a:r>
            <a:endParaRPr lang="en-US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thaiDist"/>
            <a:r>
              <a:rPr lang="en-US" dirty="0" smtClean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2.</a:t>
            </a:r>
            <a:r>
              <a:rPr lang="th-TH" dirty="0" smtClean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ส่งเสริม</a:t>
            </a:r>
            <a:r>
              <a:rPr lang="th-TH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การมีส่วนร่วมในการพัฒนาชุมชนท้องถิ่นของประชาชนเพื่อยกระดับคุณภาพชีวิต</a:t>
            </a:r>
            <a:endParaRPr lang="en-US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thaiDist"/>
            <a:r>
              <a:rPr lang="en-US" dirty="0" smtClean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3.</a:t>
            </a:r>
            <a:r>
              <a:rPr lang="th-TH" dirty="0" smtClean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โครงการส่งเสริมพัฒนา</a:t>
            </a:r>
            <a:r>
              <a:rPr lang="th-TH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ศักยภาพของธุรกิจชุมชน ผู้ประกอบการขนาดเล็กและขนาดกลาง (</a:t>
            </a:r>
            <a:r>
              <a:rPr lang="en-US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SMEs) </a:t>
            </a:r>
            <a:r>
              <a:rPr lang="th-TH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รวมทั้งผู้ประกอบการรายใหม่ (</a:t>
            </a:r>
            <a:r>
              <a:rPr lang="en-US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Start Up Entrepreneur</a:t>
            </a:r>
            <a:r>
              <a:rPr lang="en-US" dirty="0" smtClean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)</a:t>
            </a:r>
            <a:endParaRPr lang="en-US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7" name="ชื่อเรื่องรอง 2"/>
          <p:cNvSpPr txBox="1">
            <a:spLocks/>
          </p:cNvSpPr>
          <p:nvPr/>
        </p:nvSpPr>
        <p:spPr>
          <a:xfrm>
            <a:off x="107504" y="503587"/>
            <a:ext cx="5040560" cy="64807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th-TH" sz="3200" b="1" dirty="0" smtClean="0">
                <a:solidFill>
                  <a:srgbClr val="00B05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ประเด็นที่ 5 ด้านการจัดการทางสังคม (ต่อ)</a:t>
            </a:r>
            <a:endParaRPr lang="th-TH" sz="3200" b="1" dirty="0">
              <a:solidFill>
                <a:srgbClr val="00B05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" name="ตัวแทนหมายเลขภาพนิ่ง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2C483-6A8D-4CBC-B098-17C92534E50C}" type="slidenum">
              <a:rPr lang="th-TH" smtClean="0"/>
              <a:t>31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2247369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46654" y="3140968"/>
            <a:ext cx="8208912" cy="2308324"/>
          </a:xfrm>
          <a:prstGeom prst="rect">
            <a:avLst/>
          </a:prstGeom>
          <a:noFill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thaiDist"/>
            <a:r>
              <a:rPr lang="th-TH" sz="3200" b="1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แนวทางการพัฒนา</a:t>
            </a:r>
            <a:endParaRPr lang="en-US" sz="3200" b="1" dirty="0" smtClean="0">
              <a:solidFill>
                <a:srgbClr val="FF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thaiDist"/>
            <a:r>
              <a:rPr lang="en-US" dirty="0" smtClean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1.</a:t>
            </a:r>
            <a:r>
              <a:rPr lang="th-TH" dirty="0" smtClean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จัดทำ</a:t>
            </a:r>
            <a:r>
              <a:rPr lang="th-TH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ข้อสอบมาตรฐาน วัดสมรรถนะสำหรับครู ไม่ตรงวุฒิในแต่ละสาขา</a:t>
            </a:r>
            <a:endParaRPr lang="en-US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thaiDist"/>
            <a:r>
              <a:rPr lang="en-US" dirty="0" smtClean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2.</a:t>
            </a:r>
            <a:r>
              <a:rPr lang="th-TH" dirty="0" smtClean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พัฒนา</a:t>
            </a:r>
            <a:r>
              <a:rPr lang="th-TH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ครูที่สอบไม่ผ่าน จนผ่านตามเกณฑ์ </a:t>
            </a:r>
            <a:endParaRPr lang="en-US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thaiDist"/>
            <a:r>
              <a:rPr lang="en-US" dirty="0" smtClean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3.</a:t>
            </a:r>
            <a:r>
              <a:rPr lang="th-TH" dirty="0" smtClean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ติดตาม</a:t>
            </a:r>
            <a:r>
              <a:rPr lang="th-TH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กระบวนการ จัดการเรียนรู้ใน สถานศึกษาของครูที่ ได้รับการพัฒนาด้วยกระบวนการ </a:t>
            </a:r>
            <a:r>
              <a:rPr lang="en-US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Teacher </a:t>
            </a:r>
            <a:r>
              <a:rPr lang="en-US" dirty="0" smtClean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Coaching</a:t>
            </a:r>
            <a:endParaRPr lang="en-US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43880" y="1471423"/>
            <a:ext cx="8235017" cy="1015663"/>
          </a:xfrm>
          <a:prstGeom prst="rect">
            <a:avLst/>
          </a:prstGeom>
          <a:noFill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th-TH" sz="3000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วัตถุประสงค์</a:t>
            </a:r>
            <a:endParaRPr lang="th-TH" sz="3000" dirty="0" smtClean="0">
              <a:solidFill>
                <a:srgbClr val="FF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r>
              <a:rPr lang="th-TH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    </a:t>
            </a:r>
            <a:r>
              <a:rPr lang="th-TH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พัฒนาครูประจำการที่สอนไม่ตรง</a:t>
            </a:r>
            <a:r>
              <a:rPr lang="th-TH" dirty="0" smtClean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วุฒิให้</a:t>
            </a:r>
            <a:r>
              <a:rPr lang="th-TH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มีสมรรถนะด้านการสอนตามสาขาวิชาเอก</a:t>
            </a:r>
          </a:p>
        </p:txBody>
      </p:sp>
      <p:sp>
        <p:nvSpPr>
          <p:cNvPr id="5" name="ชื่อเรื่องรอง 2"/>
          <p:cNvSpPr txBox="1">
            <a:spLocks/>
          </p:cNvSpPr>
          <p:nvPr/>
        </p:nvSpPr>
        <p:spPr>
          <a:xfrm>
            <a:off x="107504" y="332656"/>
            <a:ext cx="5472608" cy="64807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th-TH" sz="3200" b="1" dirty="0" smtClean="0">
                <a:solidFill>
                  <a:srgbClr val="00B05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ประเด็นที่ 1 ด้านการผลิตและพัฒนาครู (ต่อ)</a:t>
            </a:r>
            <a:endParaRPr lang="th-TH" sz="3200" b="1" dirty="0">
              <a:solidFill>
                <a:srgbClr val="00B05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2C483-6A8D-4CBC-B098-17C92534E50C}" type="slidenum">
              <a:rPr lang="th-TH" smtClean="0"/>
              <a:t>4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433289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รอง 2"/>
          <p:cNvSpPr txBox="1">
            <a:spLocks/>
          </p:cNvSpPr>
          <p:nvPr/>
        </p:nvSpPr>
        <p:spPr>
          <a:xfrm>
            <a:off x="107504" y="332656"/>
            <a:ext cx="5256584" cy="64807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th-TH" sz="3200" b="1" dirty="0" smtClean="0">
                <a:solidFill>
                  <a:srgbClr val="00B05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ประเด็นที่ 1 ด้านการผลิตและพัฒนาครู (ต่อ)</a:t>
            </a:r>
            <a:endParaRPr lang="th-TH" sz="3200" b="1" dirty="0">
              <a:solidFill>
                <a:srgbClr val="00B05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95820" y="1222580"/>
            <a:ext cx="8208912" cy="2277547"/>
          </a:xfrm>
          <a:prstGeom prst="rect">
            <a:avLst/>
          </a:prstGeom>
          <a:noFill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thaiDist"/>
            <a:r>
              <a:rPr lang="th-TH" sz="3000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สถานการณ์/ยุทธศาสตร์</a:t>
            </a:r>
            <a:r>
              <a:rPr lang="th-TH" sz="3000" b="1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หลัก</a:t>
            </a:r>
          </a:p>
          <a:p>
            <a:pPr algn="thaiDist"/>
            <a:r>
              <a:rPr lang="en-US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4</a:t>
            </a:r>
            <a:r>
              <a:rPr lang="en-US" dirty="0" smtClean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. STEM </a:t>
            </a:r>
            <a:r>
              <a:rPr lang="en-US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Education</a:t>
            </a:r>
          </a:p>
          <a:p>
            <a:pPr algn="thaiDist"/>
            <a:r>
              <a:rPr lang="en-US" dirty="0" smtClean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- </a:t>
            </a:r>
            <a:r>
              <a:rPr lang="th-TH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สมรรถนะในศตวรรษที่ 21</a:t>
            </a:r>
            <a:endParaRPr lang="en-US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thaiDist"/>
            <a:r>
              <a:rPr lang="en-US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 </a:t>
            </a:r>
            <a:r>
              <a:rPr lang="en-US" dirty="0" smtClean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- </a:t>
            </a:r>
            <a:r>
              <a:rPr lang="th-TH" dirty="0" smtClean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รองรับ</a:t>
            </a:r>
            <a:r>
              <a:rPr lang="th-TH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ยุทธศาสตร์การผลิตและพัฒนากำลังคนของประเทศในช่วง</a:t>
            </a:r>
            <a:r>
              <a:rPr lang="th-TH" dirty="0" smtClean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การปฏิรูป</a:t>
            </a:r>
            <a:r>
              <a:rPr lang="th-TH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การศึกษาในทศวรรษที่สอง (พ</a:t>
            </a:r>
            <a:r>
              <a:rPr lang="en-US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.</a:t>
            </a:r>
            <a:r>
              <a:rPr lang="th-TH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ศ</a:t>
            </a:r>
            <a:r>
              <a:rPr lang="en-US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. 2552 </a:t>
            </a:r>
            <a:r>
              <a:rPr lang="en-US" dirty="0" smtClean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– 2561</a:t>
            </a:r>
            <a:r>
              <a:rPr lang="th-TH" dirty="0" smtClean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)</a:t>
            </a:r>
            <a:endParaRPr lang="th-TH" b="1" dirty="0" smtClean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75717" y="3789040"/>
            <a:ext cx="8235017" cy="2708434"/>
          </a:xfrm>
          <a:prstGeom prst="rect">
            <a:avLst/>
          </a:prstGeom>
          <a:noFill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th-TH" sz="3000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วัตถุประสงค์</a:t>
            </a:r>
            <a:endParaRPr lang="th-TH" sz="3000" dirty="0" smtClean="0">
              <a:solidFill>
                <a:srgbClr val="FF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thaiDist"/>
            <a:r>
              <a:rPr lang="en-US" dirty="0" smtClean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1</a:t>
            </a:r>
            <a:r>
              <a:rPr lang="en-US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. </a:t>
            </a:r>
            <a:r>
              <a:rPr lang="th-TH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เพื่อพัฒนาครูของครู ครูประจำการและนักศึกษาครูให้จัดกระบวนการเรียนรู้โดยใช้ </a:t>
            </a:r>
            <a:r>
              <a:rPr lang="en-US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STEM Education</a:t>
            </a:r>
          </a:p>
          <a:p>
            <a:pPr algn="thaiDist"/>
            <a:r>
              <a:rPr lang="en-US" dirty="0" smtClean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2</a:t>
            </a:r>
            <a:r>
              <a:rPr lang="en-US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. </a:t>
            </a:r>
            <a:r>
              <a:rPr lang="th-TH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เพื่อพัฒนานักศึกษาครูให้มีสมรรถนะในศตวรรษที่ </a:t>
            </a:r>
            <a:r>
              <a:rPr lang="en-US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21</a:t>
            </a:r>
          </a:p>
          <a:p>
            <a:pPr algn="thaiDist"/>
            <a:r>
              <a:rPr lang="en-US" dirty="0" smtClean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3</a:t>
            </a:r>
            <a:r>
              <a:rPr lang="en-US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. </a:t>
            </a:r>
            <a:r>
              <a:rPr lang="th-TH" dirty="0" smtClean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เพื่อ</a:t>
            </a:r>
            <a:r>
              <a:rPr lang="th-TH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พัฒนาครูของครู ครูประจำการและนักศึกษาครูให้มีทักษะการจัดการเรียนรู้ในศตวรรษที่ </a:t>
            </a:r>
            <a:r>
              <a:rPr lang="en-US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21</a:t>
            </a:r>
            <a:endParaRPr lang="th-TH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2C483-6A8D-4CBC-B098-17C92534E50C}" type="slidenum">
              <a:rPr lang="th-TH" smtClean="0"/>
              <a:t>5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560541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23528" y="2204864"/>
            <a:ext cx="8208912" cy="1877437"/>
          </a:xfrm>
          <a:prstGeom prst="rect">
            <a:avLst/>
          </a:prstGeom>
          <a:noFill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thaiDist"/>
            <a:r>
              <a:rPr lang="th-TH" sz="3200" b="1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แนวทางการพัฒนา</a:t>
            </a:r>
            <a:endParaRPr lang="en-US" sz="3200" b="1" dirty="0" smtClean="0">
              <a:solidFill>
                <a:srgbClr val="FF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thaiDist"/>
            <a:r>
              <a:rPr lang="en-US" dirty="0" smtClean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1. </a:t>
            </a:r>
            <a:r>
              <a:rPr lang="th-TH" dirty="0" smtClean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จัดตั้ง</a:t>
            </a:r>
            <a:r>
              <a:rPr lang="th-TH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ศูนย์สะเต็มศึกษา</a:t>
            </a:r>
            <a:r>
              <a:rPr lang="th-TH" dirty="0" smtClean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ในทุกมหาวิทยาลัยราช</a:t>
            </a:r>
            <a:r>
              <a:rPr lang="th-TH" dirty="0" err="1" smtClean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ภัฏ</a:t>
            </a:r>
            <a:endParaRPr lang="th-TH" dirty="0" smtClean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thaiDist"/>
            <a:r>
              <a:rPr lang="en-US" dirty="0" smtClean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2. </a:t>
            </a:r>
            <a:r>
              <a:rPr lang="th-TH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พัฒนาครูประจำการให้</a:t>
            </a:r>
            <a:r>
              <a:rPr lang="th-TH" dirty="0" smtClean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มีสมรรถนะ</a:t>
            </a:r>
            <a:r>
              <a:rPr lang="th-TH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ในการ</a:t>
            </a:r>
            <a:r>
              <a:rPr lang="th-TH" dirty="0" smtClean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จัดการเรียนรู้</a:t>
            </a:r>
            <a:r>
              <a:rPr lang="th-TH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แบบสะเต็มศึกษาและ ทักษะการเรียนรู้ในศตวรรษที่ 21</a:t>
            </a:r>
          </a:p>
        </p:txBody>
      </p:sp>
      <p:sp>
        <p:nvSpPr>
          <p:cNvPr id="4" name="ชื่อเรื่องรอง 2"/>
          <p:cNvSpPr txBox="1">
            <a:spLocks/>
          </p:cNvSpPr>
          <p:nvPr/>
        </p:nvSpPr>
        <p:spPr>
          <a:xfrm>
            <a:off x="120048" y="548680"/>
            <a:ext cx="5316047" cy="64807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th-TH" sz="3200" b="1" dirty="0" smtClean="0">
                <a:solidFill>
                  <a:srgbClr val="00B05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ประเด็นที่ 1 ด้านการผลิตและพัฒนาครู (ต่อ)</a:t>
            </a:r>
            <a:endParaRPr lang="th-TH" sz="3200" b="1" dirty="0">
              <a:solidFill>
                <a:srgbClr val="00B05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2C483-6A8D-4CBC-B098-17C92534E50C}" type="slidenum">
              <a:rPr lang="th-TH" smtClean="0"/>
              <a:t>6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753750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รอง 2"/>
          <p:cNvSpPr txBox="1">
            <a:spLocks/>
          </p:cNvSpPr>
          <p:nvPr/>
        </p:nvSpPr>
        <p:spPr>
          <a:xfrm>
            <a:off x="107504" y="332656"/>
            <a:ext cx="6552728" cy="64807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th-TH" sz="3200" b="1" dirty="0" smtClean="0">
                <a:solidFill>
                  <a:srgbClr val="00B05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ประเด็นที่ 2 ด้านการเกษตร อาหาร </a:t>
            </a:r>
            <a:r>
              <a:rPr lang="th-TH" sz="3200" b="1" dirty="0">
                <a:solidFill>
                  <a:srgbClr val="00B05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และสิ่งแวดล้อม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74547" y="1918712"/>
            <a:ext cx="8208912" cy="4001095"/>
          </a:xfrm>
          <a:prstGeom prst="rect">
            <a:avLst/>
          </a:prstGeom>
          <a:noFill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thaiDist"/>
            <a:r>
              <a:rPr lang="th-TH" sz="3000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สถานการณ์/ยุทธศาสตร์</a:t>
            </a:r>
            <a:r>
              <a:rPr lang="th-TH" sz="3000" b="1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หลัก</a:t>
            </a:r>
          </a:p>
          <a:p>
            <a:pPr algn="thaiDist"/>
            <a:r>
              <a:rPr lang="th-TH" dirty="0" smtClean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- ภาค</a:t>
            </a:r>
            <a:r>
              <a:rPr lang="th-TH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การเกษตรมีความสำคัญยิ่งต่อเศรษฐกิจของประเทศ ปี </a:t>
            </a:r>
            <a:r>
              <a:rPr lang="en-US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2557 </a:t>
            </a:r>
            <a:r>
              <a:rPr lang="th-TH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มีมูลค่าสูงถึง </a:t>
            </a:r>
            <a:r>
              <a:rPr lang="en-US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1.92 </a:t>
            </a:r>
            <a:r>
              <a:rPr lang="th-TH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ล้านล้านบาท คิดเป็น </a:t>
            </a:r>
            <a:r>
              <a:rPr lang="en-US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14.6 </a:t>
            </a:r>
            <a:r>
              <a:rPr lang="th-TH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ของ </a:t>
            </a:r>
            <a:r>
              <a:rPr lang="en-US" dirty="0" smtClean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GDP</a:t>
            </a:r>
            <a:r>
              <a:rPr lang="th-TH" dirty="0" smtClean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(ร่างแผนฯ </a:t>
            </a:r>
            <a:r>
              <a:rPr lang="en-US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12</a:t>
            </a:r>
            <a:r>
              <a:rPr lang="th-TH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) สินค้าเกษตรส่วนใหญ่อยู่ในรูปสินค้าแปรรูปขั้นต้นซึ่งมีมูลค่าเพิ่มน้อย</a:t>
            </a:r>
            <a:endParaRPr lang="en-US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thaiDist"/>
            <a:r>
              <a:rPr lang="th-TH" dirty="0" smtClean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- เกษตรกร</a:t>
            </a:r>
            <a:r>
              <a:rPr lang="th-TH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ประสบปัญหาการบริหารจัดการพื้นที่ พันธุ์พืช พันธุ์สัตว์และการนำเทคโนโลยีด้านการเกษตรมาประยุกต์ใช้</a:t>
            </a:r>
            <a:endParaRPr lang="en-US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thaiDist"/>
            <a:r>
              <a:rPr lang="th-TH" dirty="0" smtClean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- ทรัพยากรธรรมชาติ</a:t>
            </a:r>
            <a:r>
              <a:rPr lang="th-TH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เสื่อมโทรม ขาดแคลนแรงงาน  เกษตรกรมีแนวโน้มลดลงเนื่องจากเข้าสู่สังคมสูงวัยและมีการเคลื่อนย้ายสู่ภาคบริการเพิ่มขึ้น นอกจากนี้ภัยพิบัติทางธรรมชาติยังทวีความรุนแรงขึ้นด้วย เหตุเนื่องจากการเปลี่ยนแปลงสภาพภูมิอากาศ</a:t>
            </a:r>
            <a:r>
              <a:rPr lang="th-TH" dirty="0" smtClean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โลก</a:t>
            </a:r>
            <a:endParaRPr lang="en-US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75717" y="1196752"/>
            <a:ext cx="1800200" cy="523220"/>
          </a:xfrm>
          <a:prstGeom prst="rect">
            <a:avLst/>
          </a:prstGeom>
          <a:noFill/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h-TH" b="1" dirty="0">
                <a:solidFill>
                  <a:srgbClr val="7030A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ด้านการเกษตร</a:t>
            </a:r>
            <a:endParaRPr lang="th-TH" dirty="0">
              <a:solidFill>
                <a:srgbClr val="7030A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2C483-6A8D-4CBC-B098-17C92534E50C}" type="slidenum">
              <a:rPr lang="th-TH" smtClean="0"/>
              <a:t>7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492823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รอง 2"/>
          <p:cNvSpPr txBox="1">
            <a:spLocks/>
          </p:cNvSpPr>
          <p:nvPr/>
        </p:nvSpPr>
        <p:spPr>
          <a:xfrm>
            <a:off x="107504" y="332656"/>
            <a:ext cx="6984776" cy="64807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th-TH" sz="3200" b="1" dirty="0" smtClean="0">
                <a:solidFill>
                  <a:srgbClr val="00B05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ประเด็นที่ 2 ด้านการเกษตร อาหาร </a:t>
            </a:r>
            <a:r>
              <a:rPr lang="th-TH" sz="3200" b="1" dirty="0">
                <a:solidFill>
                  <a:srgbClr val="00B05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และ</a:t>
            </a:r>
            <a:r>
              <a:rPr lang="th-TH" sz="3200" b="1" dirty="0" smtClean="0">
                <a:solidFill>
                  <a:srgbClr val="00B05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สิ่งแวดล้อม (ต่อ)</a:t>
            </a:r>
            <a:endParaRPr lang="th-TH" sz="3200" b="1" dirty="0">
              <a:solidFill>
                <a:srgbClr val="00B05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8796" y="1988840"/>
            <a:ext cx="8208912" cy="3570208"/>
          </a:xfrm>
          <a:prstGeom prst="rect">
            <a:avLst/>
          </a:prstGeom>
          <a:noFill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thaiDist"/>
            <a:r>
              <a:rPr lang="th-TH" sz="3000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สถานการณ์/ยุทธศาสตร์</a:t>
            </a:r>
            <a:r>
              <a:rPr lang="th-TH" sz="3000" b="1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หลัก</a:t>
            </a:r>
            <a:endParaRPr lang="en-US" sz="3000" b="1" dirty="0" smtClean="0">
              <a:solidFill>
                <a:srgbClr val="FF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r>
              <a:rPr lang="th-TH" dirty="0" smtClean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ยุทธศาสตร์ชาติ </a:t>
            </a:r>
            <a:r>
              <a:rPr lang="en-US" dirty="0" smtClean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20 </a:t>
            </a:r>
            <a:r>
              <a:rPr lang="th-TH" dirty="0" smtClean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ปี</a:t>
            </a:r>
            <a:r>
              <a:rPr lang="en-US" dirty="0" smtClean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(60-79)</a:t>
            </a:r>
          </a:p>
          <a:p>
            <a:pPr algn="thaiDist"/>
            <a:r>
              <a:rPr lang="en-US" dirty="0" smtClean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1</a:t>
            </a:r>
            <a:r>
              <a:rPr lang="en-US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. </a:t>
            </a:r>
            <a:r>
              <a:rPr lang="th-TH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ยุทธศาสตร์ด้านการสร้างโอกาสความเสมอภาคและเท่าเทียมกันทางสังคม</a:t>
            </a:r>
            <a:endParaRPr lang="en-US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thaiDist"/>
            <a:r>
              <a:rPr lang="en-US" dirty="0" smtClean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1.1 </a:t>
            </a:r>
            <a:r>
              <a:rPr lang="th-TH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การสร้างความมั่นคงและการลดความเหลื่อมล้ำทางด้านเศรษฐกิจและสังคม</a:t>
            </a:r>
            <a:endParaRPr lang="en-US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thaiDist"/>
            <a:r>
              <a:rPr lang="en-US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2. </a:t>
            </a:r>
            <a:r>
              <a:rPr lang="th-TH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ยุทธศาสตร์การสร้างความสามารถในการแข่งขัน</a:t>
            </a:r>
            <a:endParaRPr lang="en-US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thaiDist"/>
            <a:r>
              <a:rPr lang="en-US" dirty="0" smtClean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2.1 </a:t>
            </a:r>
            <a:r>
              <a:rPr lang="th-TH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พัฒนาภาคการผลิตและบริการด้านการเกษตร</a:t>
            </a:r>
            <a:endParaRPr lang="en-US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thaiDist"/>
            <a:r>
              <a:rPr lang="en-US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3. </a:t>
            </a:r>
            <a:r>
              <a:rPr lang="th-TH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ยุทธศาสตร์การพัฒนาและเสริมสร้างศักยภาพคน</a:t>
            </a:r>
            <a:endParaRPr lang="en-US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thaiDist"/>
            <a:r>
              <a:rPr lang="en-US" dirty="0" smtClean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3.1 </a:t>
            </a:r>
            <a:r>
              <a:rPr lang="th-TH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การพัฒนาศักยภาพคนตลอดช่วงชีวิตให้สนับสนุนการเจริญเติบโตของประเทศ</a:t>
            </a:r>
            <a:endParaRPr lang="th-TH" b="1" dirty="0" smtClean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75716" y="1196752"/>
            <a:ext cx="2424076" cy="523220"/>
          </a:xfrm>
          <a:prstGeom prst="rect">
            <a:avLst/>
          </a:prstGeom>
          <a:noFill/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h-TH" b="1" dirty="0">
                <a:solidFill>
                  <a:srgbClr val="7030A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ด้าน</a:t>
            </a:r>
            <a:r>
              <a:rPr lang="th-TH" b="1" dirty="0" smtClean="0">
                <a:solidFill>
                  <a:srgbClr val="7030A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การเกษตร (ต่อ)</a:t>
            </a:r>
            <a:endParaRPr lang="th-TH" dirty="0">
              <a:solidFill>
                <a:srgbClr val="7030A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2C483-6A8D-4CBC-B098-17C92534E50C}" type="slidenum">
              <a:rPr lang="th-TH" smtClean="0"/>
              <a:t>8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593364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14292" y="2127380"/>
            <a:ext cx="8235017" cy="2708434"/>
          </a:xfrm>
          <a:prstGeom prst="rect">
            <a:avLst/>
          </a:prstGeom>
          <a:noFill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th-TH" sz="3000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วัตถุประสงค์</a:t>
            </a:r>
            <a:endParaRPr lang="th-TH" sz="3000" dirty="0" smtClean="0">
              <a:solidFill>
                <a:srgbClr val="FF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thaiDist"/>
            <a:r>
              <a:rPr lang="en-US" dirty="0" smtClean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1</a:t>
            </a:r>
            <a:r>
              <a:rPr lang="en-US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. </a:t>
            </a:r>
            <a:r>
              <a:rPr lang="th-TH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ลดความเหลื่อมล้ำทางสังคม ประเทศหลุดจากรายได้ปานกลาง</a:t>
            </a:r>
            <a:endParaRPr lang="en-US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thaiDist"/>
            <a:r>
              <a:rPr lang="en-US" dirty="0" smtClean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2</a:t>
            </a:r>
            <a:r>
              <a:rPr lang="en-US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. </a:t>
            </a:r>
            <a:r>
              <a:rPr lang="th-TH" dirty="0" smtClean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ยกระดับ</a:t>
            </a:r>
            <a:r>
              <a:rPr lang="th-TH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รายได้และขับเคลื่อนเศรษฐกิจฐานราก เน้นการเรียนรู้และสร้างอาชีพในท้องถิ่น</a:t>
            </a:r>
            <a:endParaRPr lang="en-US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thaiDist"/>
            <a:r>
              <a:rPr lang="en-US" dirty="0" smtClean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3</a:t>
            </a:r>
            <a:r>
              <a:rPr lang="en-US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. </a:t>
            </a:r>
            <a:r>
              <a:rPr lang="th-TH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ขับเคลื่อนการพัฒนาเกษตรกรรมอย่างยั่งยืนประกอบด้วยเกษตรกรรมธรรมชาติ เกษตรอินทรีย์  </a:t>
            </a:r>
            <a:r>
              <a:rPr lang="th-TH" dirty="0" smtClean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วน</a:t>
            </a:r>
            <a:r>
              <a:rPr lang="th-TH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เกษตร เกษตรผสมผสาน และเกษตรทฤษฎี</a:t>
            </a:r>
            <a:r>
              <a:rPr lang="th-TH" dirty="0" smtClean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ใหม่</a:t>
            </a:r>
            <a:endParaRPr lang="en-US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5" name="ชื่อเรื่องรอง 2"/>
          <p:cNvSpPr txBox="1">
            <a:spLocks/>
          </p:cNvSpPr>
          <p:nvPr/>
        </p:nvSpPr>
        <p:spPr>
          <a:xfrm>
            <a:off x="107504" y="332656"/>
            <a:ext cx="6840760" cy="64807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th-TH" sz="3200" b="1" dirty="0" smtClean="0">
                <a:solidFill>
                  <a:srgbClr val="00B05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ประเด็นที่ 2 ด้านการเกษตร อาหาร </a:t>
            </a:r>
            <a:r>
              <a:rPr lang="th-TH" sz="3200" b="1" dirty="0">
                <a:solidFill>
                  <a:srgbClr val="00B05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และ</a:t>
            </a:r>
            <a:r>
              <a:rPr lang="th-TH" sz="3200" b="1" dirty="0" smtClean="0">
                <a:solidFill>
                  <a:srgbClr val="00B05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สิ่งแวดล้อม (ต่อ)</a:t>
            </a:r>
            <a:endParaRPr lang="th-TH" sz="3200" b="1" dirty="0">
              <a:solidFill>
                <a:srgbClr val="00B05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14292" y="1340768"/>
            <a:ext cx="2568092" cy="523220"/>
          </a:xfrm>
          <a:prstGeom prst="rect">
            <a:avLst/>
          </a:prstGeom>
          <a:noFill/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h-TH" b="1" dirty="0">
                <a:solidFill>
                  <a:srgbClr val="7030A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ด้าน</a:t>
            </a:r>
            <a:r>
              <a:rPr lang="th-TH" b="1" dirty="0" smtClean="0">
                <a:solidFill>
                  <a:srgbClr val="7030A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การเกษตร (ต่อ)</a:t>
            </a:r>
            <a:endParaRPr lang="th-TH" dirty="0">
              <a:solidFill>
                <a:srgbClr val="7030A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" name="ตัวแทนหมายเลขภาพนิ่ง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2C483-6A8D-4CBC-B098-17C92534E50C}" type="slidenum">
              <a:rPr lang="th-TH" smtClean="0"/>
              <a:t>9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820633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เฉลียง">
  <a:themeElements>
    <a:clrScheme name="เฉลียง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เฉลียง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เฉลียง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634</TotalTime>
  <Words>2777</Words>
  <Application>Microsoft Office PowerPoint</Application>
  <PresentationFormat>นำเสนอทางหน้าจอ (4:3)</PresentationFormat>
  <Paragraphs>266</Paragraphs>
  <Slides>31</Slides>
  <Notes>1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31</vt:i4>
      </vt:variant>
    </vt:vector>
  </HeadingPairs>
  <TitlesOfParts>
    <vt:vector size="32" baseType="lpstr">
      <vt:lpstr>เฉลียง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user</dc:creator>
  <cp:lastModifiedBy>user</cp:lastModifiedBy>
  <cp:revision>19</cp:revision>
  <cp:lastPrinted>2016-06-27T09:04:23Z</cp:lastPrinted>
  <dcterms:created xsi:type="dcterms:W3CDTF">2016-06-22T02:38:21Z</dcterms:created>
  <dcterms:modified xsi:type="dcterms:W3CDTF">2016-06-27T09:49:08Z</dcterms:modified>
</cp:coreProperties>
</file>