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52"/>
  </p:notesMasterIdLst>
  <p:sldIdLst>
    <p:sldId id="358" r:id="rId2"/>
    <p:sldId id="385" r:id="rId3"/>
    <p:sldId id="378" r:id="rId4"/>
    <p:sldId id="377" r:id="rId5"/>
    <p:sldId id="382" r:id="rId6"/>
    <p:sldId id="384" r:id="rId7"/>
    <p:sldId id="376" r:id="rId8"/>
    <p:sldId id="381" r:id="rId9"/>
    <p:sldId id="380" r:id="rId10"/>
    <p:sldId id="322" r:id="rId11"/>
    <p:sldId id="332" r:id="rId12"/>
    <p:sldId id="386" r:id="rId13"/>
    <p:sldId id="331" r:id="rId14"/>
    <p:sldId id="333" r:id="rId15"/>
    <p:sldId id="383" r:id="rId16"/>
    <p:sldId id="379" r:id="rId17"/>
    <p:sldId id="375" r:id="rId18"/>
    <p:sldId id="387" r:id="rId19"/>
    <p:sldId id="374" r:id="rId20"/>
    <p:sldId id="389" r:id="rId21"/>
    <p:sldId id="390" r:id="rId22"/>
    <p:sldId id="388" r:id="rId23"/>
    <p:sldId id="391" r:id="rId24"/>
    <p:sldId id="392" r:id="rId25"/>
    <p:sldId id="373" r:id="rId26"/>
    <p:sldId id="372" r:id="rId27"/>
    <p:sldId id="397" r:id="rId28"/>
    <p:sldId id="371" r:id="rId29"/>
    <p:sldId id="393" r:id="rId30"/>
    <p:sldId id="394" r:id="rId31"/>
    <p:sldId id="370" r:id="rId32"/>
    <p:sldId id="406" r:id="rId33"/>
    <p:sldId id="411" r:id="rId34"/>
    <p:sldId id="410" r:id="rId35"/>
    <p:sldId id="396" r:id="rId36"/>
    <p:sldId id="405" r:id="rId37"/>
    <p:sldId id="404" r:id="rId38"/>
    <p:sldId id="403" r:id="rId39"/>
    <p:sldId id="402" r:id="rId40"/>
    <p:sldId id="408" r:id="rId41"/>
    <p:sldId id="401" r:id="rId42"/>
    <p:sldId id="278" r:id="rId43"/>
    <p:sldId id="324" r:id="rId44"/>
    <p:sldId id="289" r:id="rId45"/>
    <p:sldId id="334" r:id="rId46"/>
    <p:sldId id="330" r:id="rId47"/>
    <p:sldId id="409" r:id="rId48"/>
    <p:sldId id="400" r:id="rId49"/>
    <p:sldId id="399" r:id="rId50"/>
    <p:sldId id="398" r:id="rId51"/>
  </p:sldIdLst>
  <p:sldSz cx="9144000" cy="6858000" type="screen4x3"/>
  <p:notesSz cx="6858000" cy="994568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CC"/>
    <a:srgbClr val="9900FF"/>
    <a:srgbClr val="FFCC66"/>
    <a:srgbClr val="FF9933"/>
    <a:srgbClr val="FFFFCC"/>
    <a:srgbClr val="FFCC99"/>
    <a:srgbClr val="FFCC00"/>
    <a:srgbClr val="FF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4660"/>
  </p:normalViewPr>
  <p:slideViewPr>
    <p:cSldViewPr snapToGrid="0">
      <p:cViewPr>
        <p:scale>
          <a:sx n="80" d="100"/>
          <a:sy n="80" d="100"/>
        </p:scale>
        <p:origin x="186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2F8B5C-54C0-4CC8-BBE8-534C1D7E2D65}" type="datetimeFigureOut">
              <a:rPr lang="en-US"/>
              <a:pPr>
                <a:defRPr/>
              </a:pPr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467BD2-42F8-4EEC-8DF2-AEE72A8D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5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6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4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67BD2-42F8-4EEC-8DF2-AEE72A8D7F0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56DC2-E7B7-47EF-AD66-E6D1FCD5FC14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C9A40-DE0A-434D-9060-33C2EA928720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229C-D5BB-4172-8727-4175A82E82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70ED3-B10C-4707-A8C2-58846DDDB322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40160-DCB5-4902-A155-B047556CFF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087EC-4F90-4883-86EC-8779AED0CCF5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6C0F0-87E4-407D-B46D-DD57932D69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9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C60E8-C842-49FE-932A-0DF6F72B2ED8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051A9-744B-4E5D-A958-1DD743DFA2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5A207-8062-4E1F-8CFB-A47D935C4F5F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F35F7-5A0A-4030-B730-984F5AC609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1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E41E3-C32E-4507-A06C-0223711202C3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4F9B-1167-46B5-AD29-869BA2CBAA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2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6EF73-999B-4B0E-8969-D25B6ED5D8A7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2ADB3-5139-4DFE-89E3-797EC68102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5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2D6CD4-6D05-4ADB-AD35-6A73821EC034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7162E-BF57-4FC9-93E2-4E7C2949E39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898D5-CDDB-4BE6-A5A6-B4CBFBD62973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54463-2A92-45B9-87B2-C5CF9AD5AA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3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9E378-4517-4BEE-8546-28C38F20CAF2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80336-2F60-4659-88D7-93D11300D5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5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8D9ACC-F5E4-4460-A03D-C70738F214D4}" type="datetimeFigureOut">
              <a:rPr lang="en-US" smtClean="0"/>
              <a:pPr>
                <a:defRPr/>
              </a:pPr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3644D3-1A99-42E5-944C-395EBDA18B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2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910" y="214687"/>
            <a:ext cx="8978226" cy="2988824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001728" y="4170463"/>
            <a:ext cx="3742083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วิทยากร</a:t>
            </a:r>
            <a:endParaRPr lang="en-US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บุญสืบ</a:t>
            </a:r>
            <a:r>
              <a:rPr lang="en-US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ป</a:t>
            </a: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ั</a:t>
            </a:r>
            <a:r>
              <a:rPr lang="en-US" sz="3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ญญา</a:t>
            </a:r>
            <a:endParaRPr lang="en-US" sz="8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defRPr/>
            </a:pPr>
            <a:r>
              <a:rPr lang="en-US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กรรมการผู้จัดการ</a:t>
            </a:r>
            <a:r>
              <a:rPr lang="en-US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/ </a:t>
            </a:r>
            <a:r>
              <a:rPr lang="en-US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ที่ปรึกษา</a:t>
            </a:r>
            <a:endParaRPr lang="en-US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defRPr/>
            </a:pPr>
            <a:r>
              <a:rPr lang="en-US" sz="1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สถาบันที่ปรึกษาและพัฒนา</a:t>
            </a:r>
            <a:r>
              <a:rPr lang="en-US" sz="1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ไอ-ทีม</a:t>
            </a:r>
            <a:r>
              <a:rPr lang="en-US" sz="1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บริษัท</a:t>
            </a:r>
            <a:r>
              <a:rPr lang="en-US" sz="1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ไอ-ทีม</a:t>
            </a:r>
            <a:r>
              <a:rPr lang="en-US" sz="1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600" b="1" dirty="0" err="1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จำกัด</a:t>
            </a:r>
            <a:endParaRPr lang="en-US" sz="16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>
              <a:defRPr/>
            </a:pPr>
            <a:r>
              <a:rPr lang="th-TH" sz="1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en-US" sz="1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: boonsueb@hotmail.com 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: www.facebook.com/boonsueb</a:t>
            </a:r>
            <a:endParaRPr lang="th-TH" sz="14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6149" name="Picture 8" descr="Faceboo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11" y="5790303"/>
            <a:ext cx="210617" cy="20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57418" y="63247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th-TH" sz="1400" dirty="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79681" y="4150566"/>
            <a:ext cx="1582311" cy="191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710" y="5549221"/>
            <a:ext cx="208019" cy="208019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1954822"/>
            <a:ext cx="8845421" cy="110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9" rIns="92075" bIns="46039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P Kubua" panose="02000000000000000000" pitchFamily="2" charset="0"/>
                <a:cs typeface="BrowalliaUPC" panose="020B0604020202020204" pitchFamily="34" charset="-34"/>
              </a:rPr>
              <a:t>Supervisory Skills Development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6768" y="395279"/>
            <a:ext cx="8740106" cy="132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2075" tIns="46039" rIns="92075" bIns="46039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ea typeface="TP Kubua" panose="02000000000000000000" pitchFamily="2" charset="0"/>
                <a:cs typeface="BrowalliaUPC" panose="020B0604020202020204" pitchFamily="34" charset="-34"/>
              </a:rPr>
              <a:t>การพัฒนาทักษะหัวหน้างาน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ea typeface="TP Kubua" panose="02000000000000000000" pitchFamily="2" charset="0"/>
              <a:cs typeface="BrowalliaUPC" panose="020B0604020202020204" pitchFamily="34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9681" y="1671147"/>
            <a:ext cx="8534279" cy="3069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47" y="3654001"/>
            <a:ext cx="3179589" cy="239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71" y="621472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http://www.hii.co.th/prodimages/%E0%B8%AB%E0%B8%99%E0%B9%89%E0%B8%B2%E0%B8%95%E0%B9%88%E0%B8%B2%E0%B8%87%E0%B8%A7%E0%B8%AD%E0%B8%A5%E0%B8%99%E0%B8%B1%E0%B8%97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" y="4114446"/>
            <a:ext cx="3911563" cy="26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6" name="Picture 2" descr="http://www.concept-en.com/images/editor/window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00" y="1253049"/>
            <a:ext cx="3090851" cy="224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194" y="1253049"/>
            <a:ext cx="3344282" cy="2246830"/>
          </a:xfrm>
          <a:prstGeom prst="rect">
            <a:avLst/>
          </a:prstGeom>
        </p:spPr>
      </p:pic>
      <p:pic>
        <p:nvPicPr>
          <p:cNvPr id="93190" name="Picture 6" descr="http://www.siamwoodmall.com/images/catalog_images/12706075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24" y="4109073"/>
            <a:ext cx="3847787" cy="262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57983" y="2229542"/>
            <a:ext cx="2914841" cy="45254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เปิดเผย </a:t>
            </a: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(Public Area)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76763" y="2197981"/>
            <a:ext cx="3145852" cy="45254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จุดบอด </a:t>
            </a:r>
            <a:r>
              <a:rPr lang="en-US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(Blind Area)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76763" y="5171512"/>
            <a:ext cx="3145852" cy="546985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ไร้สำนึก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(Unknown Area)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9006" y="5147695"/>
            <a:ext cx="2913016" cy="546985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ซ่อนเร้น </a:t>
            </a:r>
            <a:r>
              <a:rPr lang="en-US" sz="3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(Hidden Area)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12" y="1581334"/>
            <a:ext cx="656861" cy="1590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ผู้อื่นรู้</a:t>
            </a:r>
            <a:endParaRPr lang="en-US" sz="2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0" y="4541529"/>
            <a:ext cx="554041" cy="1590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ผู้อื่นไม่รู้</a:t>
            </a:r>
            <a:endParaRPr lang="en-US" sz="2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3574" y="502288"/>
            <a:ext cx="2132229" cy="556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ตนเองไม่รู้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5259" y="486507"/>
            <a:ext cx="2160287" cy="556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ตนเองรู้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46319" y="1828246"/>
            <a:ext cx="1618836" cy="334326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หน้า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ต่าง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4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ชีวิต</a:t>
            </a:r>
            <a:endParaRPr lang="en-US" sz="4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9289" y="6411264"/>
            <a:ext cx="683339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z="1400">
                <a:solidFill>
                  <a:srgbClr val="0000CC"/>
                </a:solidFill>
              </a:rPr>
              <a:pPr>
                <a:defRPr/>
              </a:pPr>
              <a:t>10</a:t>
            </a:fld>
            <a:endParaRPr lang="en-US" sz="1400" dirty="0">
              <a:solidFill>
                <a:srgbClr val="0000CC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4" y="624178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5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217"/>
            <a:ext cx="2727409" cy="2116350"/>
          </a:xfrm>
          <a:prstGeom prst="rect">
            <a:avLst/>
          </a:prstGeom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9347" y="64249"/>
            <a:ext cx="7323151" cy="6297433"/>
            <a:chOff x="2411760" y="1909106"/>
            <a:chExt cx="4527550" cy="4308476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2411760" y="1909106"/>
              <a:ext cx="2260210" cy="2163147"/>
            </a:xfrm>
            <a:custGeom>
              <a:avLst/>
              <a:gdLst>
                <a:gd name="T0" fmla="*/ 716 w 1425"/>
                <a:gd name="T1" fmla="*/ 516 h 1363"/>
                <a:gd name="T2" fmla="*/ 0 w 1425"/>
                <a:gd name="T3" fmla="*/ 1037 h 1363"/>
                <a:gd name="T4" fmla="*/ 3 w 1425"/>
                <a:gd name="T5" fmla="*/ 1048 h 1363"/>
                <a:gd name="T6" fmla="*/ 971 w 1425"/>
                <a:gd name="T7" fmla="*/ 1363 h 1363"/>
                <a:gd name="T8" fmla="*/ 971 w 1425"/>
                <a:gd name="T9" fmla="*/ 1363 h 1363"/>
                <a:gd name="T10" fmla="*/ 984 w 1425"/>
                <a:gd name="T11" fmla="*/ 1326 h 1363"/>
                <a:gd name="T12" fmla="*/ 1001 w 1425"/>
                <a:gd name="T13" fmla="*/ 1290 h 1363"/>
                <a:gd name="T14" fmla="*/ 1022 w 1425"/>
                <a:gd name="T15" fmla="*/ 1256 h 1363"/>
                <a:gd name="T16" fmla="*/ 1042 w 1425"/>
                <a:gd name="T17" fmla="*/ 1225 h 1363"/>
                <a:gd name="T18" fmla="*/ 1067 w 1425"/>
                <a:gd name="T19" fmla="*/ 1195 h 1363"/>
                <a:gd name="T20" fmla="*/ 1095 w 1425"/>
                <a:gd name="T21" fmla="*/ 1166 h 1363"/>
                <a:gd name="T22" fmla="*/ 1123 w 1425"/>
                <a:gd name="T23" fmla="*/ 1140 h 1363"/>
                <a:gd name="T24" fmla="*/ 1155 w 1425"/>
                <a:gd name="T25" fmla="*/ 1118 h 1363"/>
                <a:gd name="T26" fmla="*/ 1155 w 1425"/>
                <a:gd name="T27" fmla="*/ 1118 h 1363"/>
                <a:gd name="T28" fmla="*/ 1183 w 1425"/>
                <a:gd name="T29" fmla="*/ 1099 h 1363"/>
                <a:gd name="T30" fmla="*/ 1215 w 1425"/>
                <a:gd name="T31" fmla="*/ 1082 h 1363"/>
                <a:gd name="T32" fmla="*/ 1247 w 1425"/>
                <a:gd name="T33" fmla="*/ 1067 h 1363"/>
                <a:gd name="T34" fmla="*/ 1280 w 1425"/>
                <a:gd name="T35" fmla="*/ 1056 h 1363"/>
                <a:gd name="T36" fmla="*/ 1316 w 1425"/>
                <a:gd name="T37" fmla="*/ 1046 h 1363"/>
                <a:gd name="T38" fmla="*/ 1352 w 1425"/>
                <a:gd name="T39" fmla="*/ 1039 h 1363"/>
                <a:gd name="T40" fmla="*/ 1387 w 1425"/>
                <a:gd name="T41" fmla="*/ 1035 h 1363"/>
                <a:gd name="T42" fmla="*/ 1425 w 1425"/>
                <a:gd name="T43" fmla="*/ 1033 h 1363"/>
                <a:gd name="T44" fmla="*/ 1425 w 1425"/>
                <a:gd name="T45" fmla="*/ 0 h 1363"/>
                <a:gd name="T46" fmla="*/ 716 w 1425"/>
                <a:gd name="T47" fmla="*/ 516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25" h="1363">
                  <a:moveTo>
                    <a:pt x="716" y="516"/>
                  </a:moveTo>
                  <a:lnTo>
                    <a:pt x="0" y="1037"/>
                  </a:lnTo>
                  <a:lnTo>
                    <a:pt x="3" y="1048"/>
                  </a:lnTo>
                  <a:lnTo>
                    <a:pt x="971" y="1363"/>
                  </a:lnTo>
                  <a:lnTo>
                    <a:pt x="971" y="1363"/>
                  </a:lnTo>
                  <a:lnTo>
                    <a:pt x="984" y="1326"/>
                  </a:lnTo>
                  <a:lnTo>
                    <a:pt x="1001" y="1290"/>
                  </a:lnTo>
                  <a:lnTo>
                    <a:pt x="1022" y="1256"/>
                  </a:lnTo>
                  <a:lnTo>
                    <a:pt x="1042" y="1225"/>
                  </a:lnTo>
                  <a:lnTo>
                    <a:pt x="1067" y="1195"/>
                  </a:lnTo>
                  <a:lnTo>
                    <a:pt x="1095" y="1166"/>
                  </a:lnTo>
                  <a:lnTo>
                    <a:pt x="1123" y="1140"/>
                  </a:lnTo>
                  <a:lnTo>
                    <a:pt x="1155" y="1118"/>
                  </a:lnTo>
                  <a:lnTo>
                    <a:pt x="1155" y="1118"/>
                  </a:lnTo>
                  <a:lnTo>
                    <a:pt x="1183" y="1099"/>
                  </a:lnTo>
                  <a:lnTo>
                    <a:pt x="1215" y="1082"/>
                  </a:lnTo>
                  <a:lnTo>
                    <a:pt x="1247" y="1067"/>
                  </a:lnTo>
                  <a:lnTo>
                    <a:pt x="1280" y="1056"/>
                  </a:lnTo>
                  <a:lnTo>
                    <a:pt x="1316" y="1046"/>
                  </a:lnTo>
                  <a:lnTo>
                    <a:pt x="1352" y="1039"/>
                  </a:lnTo>
                  <a:lnTo>
                    <a:pt x="1387" y="1035"/>
                  </a:lnTo>
                  <a:lnTo>
                    <a:pt x="1425" y="1033"/>
                  </a:lnTo>
                  <a:lnTo>
                    <a:pt x="1425" y="0"/>
                  </a:lnTo>
                  <a:lnTo>
                    <a:pt x="716" y="51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         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          </a:t>
              </a:r>
              <a:r>
                <a:rPr lang="en-US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  </a:t>
              </a:r>
              <a:r>
                <a:rPr lang="th-TH" sz="36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คนชอบ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         </a:t>
              </a:r>
              <a:r>
                <a:rPr lang="en-US" sz="36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  </a:t>
              </a:r>
              <a:r>
                <a:rPr lang="th-TH" sz="3600" b="1" dirty="0">
                  <a:solidFill>
                    <a:schemeClr val="bg1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อนุมาน</a:t>
              </a:r>
              <a:endParaRPr lang="en-GB" sz="3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4679100" y="1909106"/>
              <a:ext cx="2256646" cy="2138202"/>
            </a:xfrm>
            <a:custGeom>
              <a:avLst/>
              <a:gdLst>
                <a:gd name="T0" fmla="*/ 716 w 1421"/>
                <a:gd name="T1" fmla="*/ 521 h 1348"/>
                <a:gd name="T2" fmla="*/ 0 w 1421"/>
                <a:gd name="T3" fmla="*/ 0 h 1348"/>
                <a:gd name="T4" fmla="*/ 0 w 1421"/>
                <a:gd name="T5" fmla="*/ 1033 h 1348"/>
                <a:gd name="T6" fmla="*/ 0 w 1421"/>
                <a:gd name="T7" fmla="*/ 1033 h 1348"/>
                <a:gd name="T8" fmla="*/ 39 w 1421"/>
                <a:gd name="T9" fmla="*/ 1035 h 1348"/>
                <a:gd name="T10" fmla="*/ 77 w 1421"/>
                <a:gd name="T11" fmla="*/ 1039 h 1348"/>
                <a:gd name="T12" fmla="*/ 114 w 1421"/>
                <a:gd name="T13" fmla="*/ 1046 h 1348"/>
                <a:gd name="T14" fmla="*/ 150 w 1421"/>
                <a:gd name="T15" fmla="*/ 1056 h 1348"/>
                <a:gd name="T16" fmla="*/ 183 w 1421"/>
                <a:gd name="T17" fmla="*/ 1069 h 1348"/>
                <a:gd name="T18" fmla="*/ 217 w 1421"/>
                <a:gd name="T19" fmla="*/ 1086 h 1348"/>
                <a:gd name="T20" fmla="*/ 249 w 1421"/>
                <a:gd name="T21" fmla="*/ 1103 h 1348"/>
                <a:gd name="T22" fmla="*/ 279 w 1421"/>
                <a:gd name="T23" fmla="*/ 1123 h 1348"/>
                <a:gd name="T24" fmla="*/ 279 w 1421"/>
                <a:gd name="T25" fmla="*/ 1123 h 1348"/>
                <a:gd name="T26" fmla="*/ 307 w 1421"/>
                <a:gd name="T27" fmla="*/ 1144 h 1348"/>
                <a:gd name="T28" fmla="*/ 333 w 1421"/>
                <a:gd name="T29" fmla="*/ 1168 h 1348"/>
                <a:gd name="T30" fmla="*/ 360 w 1421"/>
                <a:gd name="T31" fmla="*/ 1195 h 1348"/>
                <a:gd name="T32" fmla="*/ 382 w 1421"/>
                <a:gd name="T33" fmla="*/ 1223 h 1348"/>
                <a:gd name="T34" fmla="*/ 403 w 1421"/>
                <a:gd name="T35" fmla="*/ 1251 h 1348"/>
                <a:gd name="T36" fmla="*/ 420 w 1421"/>
                <a:gd name="T37" fmla="*/ 1283 h 1348"/>
                <a:gd name="T38" fmla="*/ 437 w 1421"/>
                <a:gd name="T39" fmla="*/ 1315 h 1348"/>
                <a:gd name="T40" fmla="*/ 450 w 1421"/>
                <a:gd name="T41" fmla="*/ 1348 h 1348"/>
                <a:gd name="T42" fmla="*/ 1421 w 1421"/>
                <a:gd name="T43" fmla="*/ 1033 h 1348"/>
                <a:gd name="T44" fmla="*/ 716 w 1421"/>
                <a:gd name="T45" fmla="*/ 521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21" h="1348">
                  <a:moveTo>
                    <a:pt x="716" y="521"/>
                  </a:moveTo>
                  <a:lnTo>
                    <a:pt x="0" y="0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39" y="1035"/>
                  </a:lnTo>
                  <a:lnTo>
                    <a:pt x="77" y="1039"/>
                  </a:lnTo>
                  <a:lnTo>
                    <a:pt x="114" y="1046"/>
                  </a:lnTo>
                  <a:lnTo>
                    <a:pt x="150" y="1056"/>
                  </a:lnTo>
                  <a:lnTo>
                    <a:pt x="183" y="1069"/>
                  </a:lnTo>
                  <a:lnTo>
                    <a:pt x="217" y="1086"/>
                  </a:lnTo>
                  <a:lnTo>
                    <a:pt x="249" y="1103"/>
                  </a:lnTo>
                  <a:lnTo>
                    <a:pt x="279" y="1123"/>
                  </a:lnTo>
                  <a:lnTo>
                    <a:pt x="279" y="1123"/>
                  </a:lnTo>
                  <a:lnTo>
                    <a:pt x="307" y="1144"/>
                  </a:lnTo>
                  <a:lnTo>
                    <a:pt x="333" y="1168"/>
                  </a:lnTo>
                  <a:lnTo>
                    <a:pt x="360" y="1195"/>
                  </a:lnTo>
                  <a:lnTo>
                    <a:pt x="382" y="1223"/>
                  </a:lnTo>
                  <a:lnTo>
                    <a:pt x="403" y="1251"/>
                  </a:lnTo>
                  <a:lnTo>
                    <a:pt x="420" y="1283"/>
                  </a:lnTo>
                  <a:lnTo>
                    <a:pt x="437" y="1315"/>
                  </a:lnTo>
                  <a:lnTo>
                    <a:pt x="450" y="1348"/>
                  </a:lnTo>
                  <a:lnTo>
                    <a:pt x="1421" y="1033"/>
                  </a:lnTo>
                  <a:lnTo>
                    <a:pt x="716" y="52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คนมีพฤติกรรม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   แตกต่างกัน</a:t>
              </a:r>
              <a:endParaRPr lang="en-GB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135420" y="3548394"/>
              <a:ext cx="1803890" cy="2654933"/>
            </a:xfrm>
            <a:custGeom>
              <a:avLst/>
              <a:gdLst>
                <a:gd name="T0" fmla="*/ 1131 w 1137"/>
                <a:gd name="T1" fmla="*/ 0 h 1675"/>
                <a:gd name="T2" fmla="*/ 160 w 1137"/>
                <a:gd name="T3" fmla="*/ 315 h 1675"/>
                <a:gd name="T4" fmla="*/ 160 w 1137"/>
                <a:gd name="T5" fmla="*/ 315 h 1675"/>
                <a:gd name="T6" fmla="*/ 173 w 1137"/>
                <a:gd name="T7" fmla="*/ 355 h 1675"/>
                <a:gd name="T8" fmla="*/ 180 w 1137"/>
                <a:gd name="T9" fmla="*/ 394 h 1675"/>
                <a:gd name="T10" fmla="*/ 186 w 1137"/>
                <a:gd name="T11" fmla="*/ 435 h 1675"/>
                <a:gd name="T12" fmla="*/ 188 w 1137"/>
                <a:gd name="T13" fmla="*/ 478 h 1675"/>
                <a:gd name="T14" fmla="*/ 188 w 1137"/>
                <a:gd name="T15" fmla="*/ 478 h 1675"/>
                <a:gd name="T16" fmla="*/ 188 w 1137"/>
                <a:gd name="T17" fmla="*/ 516 h 1675"/>
                <a:gd name="T18" fmla="*/ 182 w 1137"/>
                <a:gd name="T19" fmla="*/ 553 h 1675"/>
                <a:gd name="T20" fmla="*/ 175 w 1137"/>
                <a:gd name="T21" fmla="*/ 591 h 1675"/>
                <a:gd name="T22" fmla="*/ 165 w 1137"/>
                <a:gd name="T23" fmla="*/ 625 h 1675"/>
                <a:gd name="T24" fmla="*/ 165 w 1137"/>
                <a:gd name="T25" fmla="*/ 625 h 1675"/>
                <a:gd name="T26" fmla="*/ 152 w 1137"/>
                <a:gd name="T27" fmla="*/ 660 h 1675"/>
                <a:gd name="T28" fmla="*/ 137 w 1137"/>
                <a:gd name="T29" fmla="*/ 692 h 1675"/>
                <a:gd name="T30" fmla="*/ 120 w 1137"/>
                <a:gd name="T31" fmla="*/ 724 h 1675"/>
                <a:gd name="T32" fmla="*/ 100 w 1137"/>
                <a:gd name="T33" fmla="*/ 754 h 1675"/>
                <a:gd name="T34" fmla="*/ 77 w 1137"/>
                <a:gd name="T35" fmla="*/ 784 h 1675"/>
                <a:gd name="T36" fmla="*/ 55 w 1137"/>
                <a:gd name="T37" fmla="*/ 810 h 1675"/>
                <a:gd name="T38" fmla="*/ 28 w 1137"/>
                <a:gd name="T39" fmla="*/ 835 h 1675"/>
                <a:gd name="T40" fmla="*/ 0 w 1137"/>
                <a:gd name="T41" fmla="*/ 857 h 1675"/>
                <a:gd name="T42" fmla="*/ 595 w 1137"/>
                <a:gd name="T43" fmla="*/ 1675 h 1675"/>
                <a:gd name="T44" fmla="*/ 861 w 1137"/>
                <a:gd name="T45" fmla="*/ 852 h 1675"/>
                <a:gd name="T46" fmla="*/ 1137 w 1137"/>
                <a:gd name="T47" fmla="*/ 4 h 1675"/>
                <a:gd name="T48" fmla="*/ 1131 w 1137"/>
                <a:gd name="T49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7" h="1675">
                  <a:moveTo>
                    <a:pt x="1131" y="0"/>
                  </a:moveTo>
                  <a:lnTo>
                    <a:pt x="160" y="315"/>
                  </a:lnTo>
                  <a:lnTo>
                    <a:pt x="160" y="315"/>
                  </a:lnTo>
                  <a:lnTo>
                    <a:pt x="173" y="355"/>
                  </a:lnTo>
                  <a:lnTo>
                    <a:pt x="180" y="394"/>
                  </a:lnTo>
                  <a:lnTo>
                    <a:pt x="186" y="435"/>
                  </a:lnTo>
                  <a:lnTo>
                    <a:pt x="188" y="478"/>
                  </a:lnTo>
                  <a:lnTo>
                    <a:pt x="188" y="478"/>
                  </a:lnTo>
                  <a:lnTo>
                    <a:pt x="188" y="516"/>
                  </a:lnTo>
                  <a:lnTo>
                    <a:pt x="182" y="553"/>
                  </a:lnTo>
                  <a:lnTo>
                    <a:pt x="175" y="591"/>
                  </a:lnTo>
                  <a:lnTo>
                    <a:pt x="165" y="625"/>
                  </a:lnTo>
                  <a:lnTo>
                    <a:pt x="165" y="625"/>
                  </a:lnTo>
                  <a:lnTo>
                    <a:pt x="152" y="660"/>
                  </a:lnTo>
                  <a:lnTo>
                    <a:pt x="137" y="692"/>
                  </a:lnTo>
                  <a:lnTo>
                    <a:pt x="120" y="724"/>
                  </a:lnTo>
                  <a:lnTo>
                    <a:pt x="100" y="754"/>
                  </a:lnTo>
                  <a:lnTo>
                    <a:pt x="77" y="784"/>
                  </a:lnTo>
                  <a:lnTo>
                    <a:pt x="55" y="810"/>
                  </a:lnTo>
                  <a:lnTo>
                    <a:pt x="28" y="835"/>
                  </a:lnTo>
                  <a:lnTo>
                    <a:pt x="0" y="857"/>
                  </a:lnTo>
                  <a:lnTo>
                    <a:pt x="595" y="1675"/>
                  </a:lnTo>
                  <a:lnTo>
                    <a:pt x="861" y="852"/>
                  </a:lnTo>
                  <a:lnTo>
                    <a:pt x="1137" y="4"/>
                  </a:lnTo>
                  <a:lnTo>
                    <a:pt x="113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คน เป็น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สัตว์สังคม</a:t>
              </a:r>
              <a:endParaRPr lang="en-GB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418890" y="3573339"/>
              <a:ext cx="1807456" cy="2644243"/>
            </a:xfrm>
            <a:custGeom>
              <a:avLst/>
              <a:gdLst>
                <a:gd name="T0" fmla="*/ 964 w 1140"/>
                <a:gd name="T1" fmla="*/ 595 h 1667"/>
                <a:gd name="T2" fmla="*/ 964 w 1140"/>
                <a:gd name="T3" fmla="*/ 595 h 1667"/>
                <a:gd name="T4" fmla="*/ 955 w 1140"/>
                <a:gd name="T5" fmla="*/ 563 h 1667"/>
                <a:gd name="T6" fmla="*/ 949 w 1140"/>
                <a:gd name="T7" fmla="*/ 531 h 1667"/>
                <a:gd name="T8" fmla="*/ 945 w 1140"/>
                <a:gd name="T9" fmla="*/ 497 h 1667"/>
                <a:gd name="T10" fmla="*/ 945 w 1140"/>
                <a:gd name="T11" fmla="*/ 463 h 1667"/>
                <a:gd name="T12" fmla="*/ 945 w 1140"/>
                <a:gd name="T13" fmla="*/ 463 h 1667"/>
                <a:gd name="T14" fmla="*/ 945 w 1140"/>
                <a:gd name="T15" fmla="*/ 424 h 1667"/>
                <a:gd name="T16" fmla="*/ 951 w 1140"/>
                <a:gd name="T17" fmla="*/ 387 h 1667"/>
                <a:gd name="T18" fmla="*/ 959 w 1140"/>
                <a:gd name="T19" fmla="*/ 351 h 1667"/>
                <a:gd name="T20" fmla="*/ 968 w 1140"/>
                <a:gd name="T21" fmla="*/ 315 h 1667"/>
                <a:gd name="T22" fmla="*/ 0 w 1140"/>
                <a:gd name="T23" fmla="*/ 0 h 1667"/>
                <a:gd name="T24" fmla="*/ 267 w 1140"/>
                <a:gd name="T25" fmla="*/ 822 h 1667"/>
                <a:gd name="T26" fmla="*/ 540 w 1140"/>
                <a:gd name="T27" fmla="*/ 1667 h 1667"/>
                <a:gd name="T28" fmla="*/ 544 w 1140"/>
                <a:gd name="T29" fmla="*/ 1667 h 1667"/>
                <a:gd name="T30" fmla="*/ 1140 w 1140"/>
                <a:gd name="T31" fmla="*/ 848 h 1667"/>
                <a:gd name="T32" fmla="*/ 1140 w 1140"/>
                <a:gd name="T33" fmla="*/ 848 h 1667"/>
                <a:gd name="T34" fmla="*/ 1109 w 1140"/>
                <a:gd name="T35" fmla="*/ 823 h 1667"/>
                <a:gd name="T36" fmla="*/ 1080 w 1140"/>
                <a:gd name="T37" fmla="*/ 797 h 1667"/>
                <a:gd name="T38" fmla="*/ 1054 w 1140"/>
                <a:gd name="T39" fmla="*/ 767 h 1667"/>
                <a:gd name="T40" fmla="*/ 1032 w 1140"/>
                <a:gd name="T41" fmla="*/ 737 h 1667"/>
                <a:gd name="T42" fmla="*/ 1009 w 1140"/>
                <a:gd name="T43" fmla="*/ 703 h 1667"/>
                <a:gd name="T44" fmla="*/ 992 w 1140"/>
                <a:gd name="T45" fmla="*/ 670 h 1667"/>
                <a:gd name="T46" fmla="*/ 975 w 1140"/>
                <a:gd name="T47" fmla="*/ 632 h 1667"/>
                <a:gd name="T48" fmla="*/ 964 w 1140"/>
                <a:gd name="T49" fmla="*/ 595 h 1667"/>
                <a:gd name="T50" fmla="*/ 964 w 1140"/>
                <a:gd name="T51" fmla="*/ 595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40" h="1667">
                  <a:moveTo>
                    <a:pt x="964" y="595"/>
                  </a:moveTo>
                  <a:lnTo>
                    <a:pt x="964" y="595"/>
                  </a:lnTo>
                  <a:lnTo>
                    <a:pt x="955" y="563"/>
                  </a:lnTo>
                  <a:lnTo>
                    <a:pt x="949" y="531"/>
                  </a:lnTo>
                  <a:lnTo>
                    <a:pt x="945" y="497"/>
                  </a:lnTo>
                  <a:lnTo>
                    <a:pt x="945" y="463"/>
                  </a:lnTo>
                  <a:lnTo>
                    <a:pt x="945" y="463"/>
                  </a:lnTo>
                  <a:lnTo>
                    <a:pt x="945" y="424"/>
                  </a:lnTo>
                  <a:lnTo>
                    <a:pt x="951" y="387"/>
                  </a:lnTo>
                  <a:lnTo>
                    <a:pt x="959" y="351"/>
                  </a:lnTo>
                  <a:lnTo>
                    <a:pt x="968" y="315"/>
                  </a:lnTo>
                  <a:lnTo>
                    <a:pt x="0" y="0"/>
                  </a:lnTo>
                  <a:lnTo>
                    <a:pt x="267" y="822"/>
                  </a:lnTo>
                  <a:lnTo>
                    <a:pt x="540" y="1667"/>
                  </a:lnTo>
                  <a:lnTo>
                    <a:pt x="544" y="1667"/>
                  </a:lnTo>
                  <a:lnTo>
                    <a:pt x="1140" y="848"/>
                  </a:lnTo>
                  <a:lnTo>
                    <a:pt x="1140" y="848"/>
                  </a:lnTo>
                  <a:lnTo>
                    <a:pt x="1109" y="823"/>
                  </a:lnTo>
                  <a:lnTo>
                    <a:pt x="1080" y="797"/>
                  </a:lnTo>
                  <a:lnTo>
                    <a:pt x="1054" y="767"/>
                  </a:lnTo>
                  <a:lnTo>
                    <a:pt x="1032" y="737"/>
                  </a:lnTo>
                  <a:lnTo>
                    <a:pt x="1009" y="703"/>
                  </a:lnTo>
                  <a:lnTo>
                    <a:pt x="992" y="670"/>
                  </a:lnTo>
                  <a:lnTo>
                    <a:pt x="975" y="632"/>
                  </a:lnTo>
                  <a:lnTo>
                    <a:pt x="964" y="595"/>
                  </a:lnTo>
                  <a:lnTo>
                    <a:pt x="964" y="595"/>
                  </a:lnTo>
                  <a:close/>
                </a:path>
              </a:pathLst>
            </a:custGeom>
            <a:solidFill>
              <a:schemeClr val="accent6"/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คน คาดหวัง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ผลลัพธ์จาก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 สิ่งที่ทำ</a:t>
              </a:r>
              <a:endParaRPr lang="en-GB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281620" y="4909716"/>
              <a:ext cx="2798526" cy="1307866"/>
            </a:xfrm>
            <a:custGeom>
              <a:avLst/>
              <a:gdLst>
                <a:gd name="T0" fmla="*/ 1168 w 1763"/>
                <a:gd name="T1" fmla="*/ 0 h 825"/>
                <a:gd name="T2" fmla="*/ 1168 w 1763"/>
                <a:gd name="T3" fmla="*/ 0 h 825"/>
                <a:gd name="T4" fmla="*/ 1138 w 1763"/>
                <a:gd name="T5" fmla="*/ 23 h 825"/>
                <a:gd name="T6" fmla="*/ 1105 w 1763"/>
                <a:gd name="T7" fmla="*/ 41 h 825"/>
                <a:gd name="T8" fmla="*/ 1071 w 1763"/>
                <a:gd name="T9" fmla="*/ 58 h 825"/>
                <a:gd name="T10" fmla="*/ 1035 w 1763"/>
                <a:gd name="T11" fmla="*/ 73 h 825"/>
                <a:gd name="T12" fmla="*/ 998 w 1763"/>
                <a:gd name="T13" fmla="*/ 85 h 825"/>
                <a:gd name="T14" fmla="*/ 958 w 1763"/>
                <a:gd name="T15" fmla="*/ 92 h 825"/>
                <a:gd name="T16" fmla="*/ 919 w 1763"/>
                <a:gd name="T17" fmla="*/ 98 h 825"/>
                <a:gd name="T18" fmla="*/ 878 w 1763"/>
                <a:gd name="T19" fmla="*/ 100 h 825"/>
                <a:gd name="T20" fmla="*/ 878 w 1763"/>
                <a:gd name="T21" fmla="*/ 100 h 825"/>
                <a:gd name="T22" fmla="*/ 840 w 1763"/>
                <a:gd name="T23" fmla="*/ 98 h 825"/>
                <a:gd name="T24" fmla="*/ 801 w 1763"/>
                <a:gd name="T25" fmla="*/ 92 h 825"/>
                <a:gd name="T26" fmla="*/ 763 w 1763"/>
                <a:gd name="T27" fmla="*/ 85 h 825"/>
                <a:gd name="T28" fmla="*/ 728 w 1763"/>
                <a:gd name="T29" fmla="*/ 75 h 825"/>
                <a:gd name="T30" fmla="*/ 692 w 1763"/>
                <a:gd name="T31" fmla="*/ 60 h 825"/>
                <a:gd name="T32" fmla="*/ 658 w 1763"/>
                <a:gd name="T33" fmla="*/ 45 h 825"/>
                <a:gd name="T34" fmla="*/ 626 w 1763"/>
                <a:gd name="T35" fmla="*/ 26 h 825"/>
                <a:gd name="T36" fmla="*/ 596 w 1763"/>
                <a:gd name="T37" fmla="*/ 6 h 825"/>
                <a:gd name="T38" fmla="*/ 0 w 1763"/>
                <a:gd name="T39" fmla="*/ 825 h 825"/>
                <a:gd name="T40" fmla="*/ 878 w 1763"/>
                <a:gd name="T41" fmla="*/ 825 h 825"/>
                <a:gd name="T42" fmla="*/ 1761 w 1763"/>
                <a:gd name="T43" fmla="*/ 825 h 825"/>
                <a:gd name="T44" fmla="*/ 1763 w 1763"/>
                <a:gd name="T45" fmla="*/ 818 h 825"/>
                <a:gd name="T46" fmla="*/ 1168 w 1763"/>
                <a:gd name="T47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63" h="825">
                  <a:moveTo>
                    <a:pt x="1168" y="0"/>
                  </a:moveTo>
                  <a:lnTo>
                    <a:pt x="1168" y="0"/>
                  </a:lnTo>
                  <a:lnTo>
                    <a:pt x="1138" y="23"/>
                  </a:lnTo>
                  <a:lnTo>
                    <a:pt x="1105" y="41"/>
                  </a:lnTo>
                  <a:lnTo>
                    <a:pt x="1071" y="58"/>
                  </a:lnTo>
                  <a:lnTo>
                    <a:pt x="1035" y="73"/>
                  </a:lnTo>
                  <a:lnTo>
                    <a:pt x="998" y="85"/>
                  </a:lnTo>
                  <a:lnTo>
                    <a:pt x="958" y="92"/>
                  </a:lnTo>
                  <a:lnTo>
                    <a:pt x="919" y="98"/>
                  </a:lnTo>
                  <a:lnTo>
                    <a:pt x="878" y="100"/>
                  </a:lnTo>
                  <a:lnTo>
                    <a:pt x="878" y="100"/>
                  </a:lnTo>
                  <a:lnTo>
                    <a:pt x="840" y="98"/>
                  </a:lnTo>
                  <a:lnTo>
                    <a:pt x="801" y="92"/>
                  </a:lnTo>
                  <a:lnTo>
                    <a:pt x="763" y="85"/>
                  </a:lnTo>
                  <a:lnTo>
                    <a:pt x="728" y="75"/>
                  </a:lnTo>
                  <a:lnTo>
                    <a:pt x="692" y="60"/>
                  </a:lnTo>
                  <a:lnTo>
                    <a:pt x="658" y="45"/>
                  </a:lnTo>
                  <a:lnTo>
                    <a:pt x="626" y="26"/>
                  </a:lnTo>
                  <a:lnTo>
                    <a:pt x="596" y="6"/>
                  </a:lnTo>
                  <a:lnTo>
                    <a:pt x="0" y="825"/>
                  </a:lnTo>
                  <a:lnTo>
                    <a:pt x="878" y="825"/>
                  </a:lnTo>
                  <a:lnTo>
                    <a:pt x="1761" y="825"/>
                  </a:lnTo>
                  <a:lnTo>
                    <a:pt x="1763" y="81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คน ใช้ทั้ง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6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เหตุผลและอารมณ์</a:t>
              </a:r>
              <a:endParaRPr lang="en-GB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916190" y="3548394"/>
              <a:ext cx="1515126" cy="1518123"/>
            </a:xfrm>
            <a:custGeom>
              <a:avLst/>
              <a:gdLst>
                <a:gd name="T0" fmla="*/ 955 w 955"/>
                <a:gd name="T1" fmla="*/ 478 h 957"/>
                <a:gd name="T2" fmla="*/ 953 w 955"/>
                <a:gd name="T3" fmla="*/ 527 h 957"/>
                <a:gd name="T4" fmla="*/ 945 w 955"/>
                <a:gd name="T5" fmla="*/ 574 h 957"/>
                <a:gd name="T6" fmla="*/ 934 w 955"/>
                <a:gd name="T7" fmla="*/ 621 h 957"/>
                <a:gd name="T8" fmla="*/ 917 w 955"/>
                <a:gd name="T9" fmla="*/ 664 h 957"/>
                <a:gd name="T10" fmla="*/ 899 w 955"/>
                <a:gd name="T11" fmla="*/ 707 h 957"/>
                <a:gd name="T12" fmla="*/ 846 w 955"/>
                <a:gd name="T13" fmla="*/ 782 h 957"/>
                <a:gd name="T14" fmla="*/ 782 w 955"/>
                <a:gd name="T15" fmla="*/ 848 h 957"/>
                <a:gd name="T16" fmla="*/ 705 w 955"/>
                <a:gd name="T17" fmla="*/ 898 h 957"/>
                <a:gd name="T18" fmla="*/ 664 w 955"/>
                <a:gd name="T19" fmla="*/ 919 h 957"/>
                <a:gd name="T20" fmla="*/ 619 w 955"/>
                <a:gd name="T21" fmla="*/ 934 h 957"/>
                <a:gd name="T22" fmla="*/ 574 w 955"/>
                <a:gd name="T23" fmla="*/ 947 h 957"/>
                <a:gd name="T24" fmla="*/ 527 w 955"/>
                <a:gd name="T25" fmla="*/ 955 h 957"/>
                <a:gd name="T26" fmla="*/ 477 w 955"/>
                <a:gd name="T27" fmla="*/ 957 h 957"/>
                <a:gd name="T28" fmla="*/ 452 w 955"/>
                <a:gd name="T29" fmla="*/ 957 h 957"/>
                <a:gd name="T30" fmla="*/ 405 w 955"/>
                <a:gd name="T31" fmla="*/ 951 h 957"/>
                <a:gd name="T32" fmla="*/ 359 w 955"/>
                <a:gd name="T33" fmla="*/ 942 h 957"/>
                <a:gd name="T34" fmla="*/ 314 w 955"/>
                <a:gd name="T35" fmla="*/ 927 h 957"/>
                <a:gd name="T36" fmla="*/ 270 w 955"/>
                <a:gd name="T37" fmla="*/ 910 h 957"/>
                <a:gd name="T38" fmla="*/ 210 w 955"/>
                <a:gd name="T39" fmla="*/ 874 h 957"/>
                <a:gd name="T40" fmla="*/ 139 w 955"/>
                <a:gd name="T41" fmla="*/ 816 h 957"/>
                <a:gd name="T42" fmla="*/ 81 w 955"/>
                <a:gd name="T43" fmla="*/ 747 h 957"/>
                <a:gd name="T44" fmla="*/ 47 w 955"/>
                <a:gd name="T45" fmla="*/ 687 h 957"/>
                <a:gd name="T46" fmla="*/ 29 w 955"/>
                <a:gd name="T47" fmla="*/ 643 h 957"/>
                <a:gd name="T48" fmla="*/ 15 w 955"/>
                <a:gd name="T49" fmla="*/ 598 h 957"/>
                <a:gd name="T50" fmla="*/ 4 w 955"/>
                <a:gd name="T51" fmla="*/ 552 h 957"/>
                <a:gd name="T52" fmla="*/ 0 w 955"/>
                <a:gd name="T53" fmla="*/ 503 h 957"/>
                <a:gd name="T54" fmla="*/ 0 w 955"/>
                <a:gd name="T55" fmla="*/ 478 h 957"/>
                <a:gd name="T56" fmla="*/ 2 w 955"/>
                <a:gd name="T57" fmla="*/ 430 h 957"/>
                <a:gd name="T58" fmla="*/ 10 w 955"/>
                <a:gd name="T59" fmla="*/ 383 h 957"/>
                <a:gd name="T60" fmla="*/ 21 w 955"/>
                <a:gd name="T61" fmla="*/ 336 h 957"/>
                <a:gd name="T62" fmla="*/ 38 w 955"/>
                <a:gd name="T63" fmla="*/ 293 h 957"/>
                <a:gd name="T64" fmla="*/ 57 w 955"/>
                <a:gd name="T65" fmla="*/ 250 h 957"/>
                <a:gd name="T66" fmla="*/ 109 w 955"/>
                <a:gd name="T67" fmla="*/ 175 h 957"/>
                <a:gd name="T68" fmla="*/ 173 w 955"/>
                <a:gd name="T69" fmla="*/ 109 h 957"/>
                <a:gd name="T70" fmla="*/ 250 w 955"/>
                <a:gd name="T71" fmla="*/ 58 h 957"/>
                <a:gd name="T72" fmla="*/ 291 w 955"/>
                <a:gd name="T73" fmla="*/ 38 h 957"/>
                <a:gd name="T74" fmla="*/ 336 w 955"/>
                <a:gd name="T75" fmla="*/ 23 h 957"/>
                <a:gd name="T76" fmla="*/ 381 w 955"/>
                <a:gd name="T77" fmla="*/ 10 h 957"/>
                <a:gd name="T78" fmla="*/ 428 w 955"/>
                <a:gd name="T79" fmla="*/ 2 h 957"/>
                <a:gd name="T80" fmla="*/ 477 w 955"/>
                <a:gd name="T81" fmla="*/ 0 h 957"/>
                <a:gd name="T82" fmla="*/ 503 w 955"/>
                <a:gd name="T83" fmla="*/ 0 h 957"/>
                <a:gd name="T84" fmla="*/ 550 w 955"/>
                <a:gd name="T85" fmla="*/ 6 h 957"/>
                <a:gd name="T86" fmla="*/ 597 w 955"/>
                <a:gd name="T87" fmla="*/ 15 h 957"/>
                <a:gd name="T88" fmla="*/ 642 w 955"/>
                <a:gd name="T89" fmla="*/ 30 h 957"/>
                <a:gd name="T90" fmla="*/ 685 w 955"/>
                <a:gd name="T91" fmla="*/ 47 h 957"/>
                <a:gd name="T92" fmla="*/ 745 w 955"/>
                <a:gd name="T93" fmla="*/ 83 h 957"/>
                <a:gd name="T94" fmla="*/ 816 w 955"/>
                <a:gd name="T95" fmla="*/ 141 h 957"/>
                <a:gd name="T96" fmla="*/ 874 w 955"/>
                <a:gd name="T97" fmla="*/ 210 h 957"/>
                <a:gd name="T98" fmla="*/ 908 w 955"/>
                <a:gd name="T99" fmla="*/ 270 h 957"/>
                <a:gd name="T100" fmla="*/ 927 w 955"/>
                <a:gd name="T101" fmla="*/ 313 h 957"/>
                <a:gd name="T102" fmla="*/ 940 w 955"/>
                <a:gd name="T103" fmla="*/ 358 h 957"/>
                <a:gd name="T104" fmla="*/ 949 w 955"/>
                <a:gd name="T105" fmla="*/ 405 h 957"/>
                <a:gd name="T106" fmla="*/ 955 w 955"/>
                <a:gd name="T107" fmla="*/ 454 h 957"/>
                <a:gd name="T108" fmla="*/ 955 w 955"/>
                <a:gd name="T109" fmla="*/ 478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5" h="957">
                  <a:moveTo>
                    <a:pt x="955" y="478"/>
                  </a:moveTo>
                  <a:lnTo>
                    <a:pt x="955" y="478"/>
                  </a:lnTo>
                  <a:lnTo>
                    <a:pt x="955" y="503"/>
                  </a:lnTo>
                  <a:lnTo>
                    <a:pt x="953" y="527"/>
                  </a:lnTo>
                  <a:lnTo>
                    <a:pt x="949" y="552"/>
                  </a:lnTo>
                  <a:lnTo>
                    <a:pt x="945" y="574"/>
                  </a:lnTo>
                  <a:lnTo>
                    <a:pt x="940" y="598"/>
                  </a:lnTo>
                  <a:lnTo>
                    <a:pt x="934" y="621"/>
                  </a:lnTo>
                  <a:lnTo>
                    <a:pt x="927" y="643"/>
                  </a:lnTo>
                  <a:lnTo>
                    <a:pt x="917" y="664"/>
                  </a:lnTo>
                  <a:lnTo>
                    <a:pt x="908" y="687"/>
                  </a:lnTo>
                  <a:lnTo>
                    <a:pt x="899" y="707"/>
                  </a:lnTo>
                  <a:lnTo>
                    <a:pt x="874" y="747"/>
                  </a:lnTo>
                  <a:lnTo>
                    <a:pt x="846" y="782"/>
                  </a:lnTo>
                  <a:lnTo>
                    <a:pt x="816" y="816"/>
                  </a:lnTo>
                  <a:lnTo>
                    <a:pt x="782" y="848"/>
                  </a:lnTo>
                  <a:lnTo>
                    <a:pt x="745" y="874"/>
                  </a:lnTo>
                  <a:lnTo>
                    <a:pt x="705" y="898"/>
                  </a:lnTo>
                  <a:lnTo>
                    <a:pt x="685" y="910"/>
                  </a:lnTo>
                  <a:lnTo>
                    <a:pt x="664" y="919"/>
                  </a:lnTo>
                  <a:lnTo>
                    <a:pt x="642" y="927"/>
                  </a:lnTo>
                  <a:lnTo>
                    <a:pt x="619" y="934"/>
                  </a:lnTo>
                  <a:lnTo>
                    <a:pt x="597" y="942"/>
                  </a:lnTo>
                  <a:lnTo>
                    <a:pt x="574" y="947"/>
                  </a:lnTo>
                  <a:lnTo>
                    <a:pt x="550" y="951"/>
                  </a:lnTo>
                  <a:lnTo>
                    <a:pt x="527" y="955"/>
                  </a:lnTo>
                  <a:lnTo>
                    <a:pt x="503" y="957"/>
                  </a:lnTo>
                  <a:lnTo>
                    <a:pt x="477" y="957"/>
                  </a:lnTo>
                  <a:lnTo>
                    <a:pt x="477" y="957"/>
                  </a:lnTo>
                  <a:lnTo>
                    <a:pt x="452" y="957"/>
                  </a:lnTo>
                  <a:lnTo>
                    <a:pt x="428" y="955"/>
                  </a:lnTo>
                  <a:lnTo>
                    <a:pt x="405" y="951"/>
                  </a:lnTo>
                  <a:lnTo>
                    <a:pt x="381" y="947"/>
                  </a:lnTo>
                  <a:lnTo>
                    <a:pt x="359" y="942"/>
                  </a:lnTo>
                  <a:lnTo>
                    <a:pt x="336" y="934"/>
                  </a:lnTo>
                  <a:lnTo>
                    <a:pt x="314" y="927"/>
                  </a:lnTo>
                  <a:lnTo>
                    <a:pt x="291" y="919"/>
                  </a:lnTo>
                  <a:lnTo>
                    <a:pt x="270" y="910"/>
                  </a:lnTo>
                  <a:lnTo>
                    <a:pt x="250" y="898"/>
                  </a:lnTo>
                  <a:lnTo>
                    <a:pt x="210" y="874"/>
                  </a:lnTo>
                  <a:lnTo>
                    <a:pt x="173" y="848"/>
                  </a:lnTo>
                  <a:lnTo>
                    <a:pt x="139" y="816"/>
                  </a:lnTo>
                  <a:lnTo>
                    <a:pt x="109" y="782"/>
                  </a:lnTo>
                  <a:lnTo>
                    <a:pt x="81" y="747"/>
                  </a:lnTo>
                  <a:lnTo>
                    <a:pt x="57" y="707"/>
                  </a:lnTo>
                  <a:lnTo>
                    <a:pt x="47" y="687"/>
                  </a:lnTo>
                  <a:lnTo>
                    <a:pt x="38" y="664"/>
                  </a:lnTo>
                  <a:lnTo>
                    <a:pt x="29" y="643"/>
                  </a:lnTo>
                  <a:lnTo>
                    <a:pt x="21" y="621"/>
                  </a:lnTo>
                  <a:lnTo>
                    <a:pt x="15" y="598"/>
                  </a:lnTo>
                  <a:lnTo>
                    <a:pt x="10" y="574"/>
                  </a:lnTo>
                  <a:lnTo>
                    <a:pt x="4" y="552"/>
                  </a:lnTo>
                  <a:lnTo>
                    <a:pt x="2" y="527"/>
                  </a:lnTo>
                  <a:lnTo>
                    <a:pt x="0" y="503"/>
                  </a:lnTo>
                  <a:lnTo>
                    <a:pt x="0" y="478"/>
                  </a:lnTo>
                  <a:lnTo>
                    <a:pt x="0" y="478"/>
                  </a:lnTo>
                  <a:lnTo>
                    <a:pt x="0" y="454"/>
                  </a:lnTo>
                  <a:lnTo>
                    <a:pt x="2" y="430"/>
                  </a:lnTo>
                  <a:lnTo>
                    <a:pt x="4" y="405"/>
                  </a:lnTo>
                  <a:lnTo>
                    <a:pt x="10" y="383"/>
                  </a:lnTo>
                  <a:lnTo>
                    <a:pt x="15" y="358"/>
                  </a:lnTo>
                  <a:lnTo>
                    <a:pt x="21" y="336"/>
                  </a:lnTo>
                  <a:lnTo>
                    <a:pt x="29" y="313"/>
                  </a:lnTo>
                  <a:lnTo>
                    <a:pt x="38" y="293"/>
                  </a:lnTo>
                  <a:lnTo>
                    <a:pt x="47" y="270"/>
                  </a:lnTo>
                  <a:lnTo>
                    <a:pt x="57" y="250"/>
                  </a:lnTo>
                  <a:lnTo>
                    <a:pt x="81" y="210"/>
                  </a:lnTo>
                  <a:lnTo>
                    <a:pt x="109" y="175"/>
                  </a:lnTo>
                  <a:lnTo>
                    <a:pt x="139" y="141"/>
                  </a:lnTo>
                  <a:lnTo>
                    <a:pt x="173" y="109"/>
                  </a:lnTo>
                  <a:lnTo>
                    <a:pt x="210" y="83"/>
                  </a:lnTo>
                  <a:lnTo>
                    <a:pt x="250" y="58"/>
                  </a:lnTo>
                  <a:lnTo>
                    <a:pt x="270" y="47"/>
                  </a:lnTo>
                  <a:lnTo>
                    <a:pt x="291" y="38"/>
                  </a:lnTo>
                  <a:lnTo>
                    <a:pt x="314" y="30"/>
                  </a:lnTo>
                  <a:lnTo>
                    <a:pt x="336" y="23"/>
                  </a:lnTo>
                  <a:lnTo>
                    <a:pt x="359" y="15"/>
                  </a:lnTo>
                  <a:lnTo>
                    <a:pt x="381" y="10"/>
                  </a:lnTo>
                  <a:lnTo>
                    <a:pt x="405" y="6"/>
                  </a:lnTo>
                  <a:lnTo>
                    <a:pt x="428" y="2"/>
                  </a:lnTo>
                  <a:lnTo>
                    <a:pt x="452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503" y="0"/>
                  </a:lnTo>
                  <a:lnTo>
                    <a:pt x="527" y="2"/>
                  </a:lnTo>
                  <a:lnTo>
                    <a:pt x="550" y="6"/>
                  </a:lnTo>
                  <a:lnTo>
                    <a:pt x="574" y="10"/>
                  </a:lnTo>
                  <a:lnTo>
                    <a:pt x="597" y="15"/>
                  </a:lnTo>
                  <a:lnTo>
                    <a:pt x="619" y="23"/>
                  </a:lnTo>
                  <a:lnTo>
                    <a:pt x="642" y="30"/>
                  </a:lnTo>
                  <a:lnTo>
                    <a:pt x="664" y="38"/>
                  </a:lnTo>
                  <a:lnTo>
                    <a:pt x="685" y="47"/>
                  </a:lnTo>
                  <a:lnTo>
                    <a:pt x="705" y="58"/>
                  </a:lnTo>
                  <a:lnTo>
                    <a:pt x="745" y="83"/>
                  </a:lnTo>
                  <a:lnTo>
                    <a:pt x="782" y="109"/>
                  </a:lnTo>
                  <a:lnTo>
                    <a:pt x="816" y="141"/>
                  </a:lnTo>
                  <a:lnTo>
                    <a:pt x="846" y="175"/>
                  </a:lnTo>
                  <a:lnTo>
                    <a:pt x="874" y="210"/>
                  </a:lnTo>
                  <a:lnTo>
                    <a:pt x="899" y="250"/>
                  </a:lnTo>
                  <a:lnTo>
                    <a:pt x="908" y="270"/>
                  </a:lnTo>
                  <a:lnTo>
                    <a:pt x="917" y="293"/>
                  </a:lnTo>
                  <a:lnTo>
                    <a:pt x="927" y="313"/>
                  </a:lnTo>
                  <a:lnTo>
                    <a:pt x="934" y="336"/>
                  </a:lnTo>
                  <a:lnTo>
                    <a:pt x="940" y="358"/>
                  </a:lnTo>
                  <a:lnTo>
                    <a:pt x="945" y="383"/>
                  </a:lnTo>
                  <a:lnTo>
                    <a:pt x="949" y="405"/>
                  </a:lnTo>
                  <a:lnTo>
                    <a:pt x="953" y="430"/>
                  </a:lnTo>
                  <a:lnTo>
                    <a:pt x="955" y="454"/>
                  </a:lnTo>
                  <a:lnTo>
                    <a:pt x="955" y="478"/>
                  </a:lnTo>
                  <a:lnTo>
                    <a:pt x="955" y="47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ธรรมชาติของคนกับ พฤติกรรม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3200" b="1" dirty="0">
                  <a:solidFill>
                    <a:srgbClr val="002060"/>
                  </a:solidFill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การทำงาน</a:t>
              </a:r>
              <a:endParaRPr lang="en-GB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373771" y="6361682"/>
            <a:ext cx="683339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z="1400" b="1">
                <a:solidFill>
                  <a:srgbClr val="00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pPr>
                <a:defRPr/>
              </a:pPr>
              <a:t>11</a:t>
            </a:fld>
            <a:endParaRPr lang="en-US" sz="1400" b="1" dirty="0">
              <a:solidFill>
                <a:srgbClr val="0000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85" y="6209975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1517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1076" y="556591"/>
            <a:ext cx="8825948" cy="5631269"/>
            <a:chOff x="2978" y="555"/>
            <a:chExt cx="2347" cy="2318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2978" y="555"/>
              <a:ext cx="2347" cy="231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149" y="733"/>
              <a:ext cx="1995" cy="201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การสื่อสารในงาน</a:t>
              </a:r>
              <a:endPara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88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2" y="886346"/>
            <a:ext cx="8930697" cy="5252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675860" y="3312057"/>
            <a:ext cx="3114676" cy="315075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ทำได้ถูกต้อง</a:t>
            </a:r>
            <a:endParaRPr lang="en-US" sz="6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53669" y="3380214"/>
            <a:ext cx="3114676" cy="315075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ด้วยความเต็มใจ</a:t>
            </a:r>
            <a:endParaRPr lang="en-US" sz="6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76972" y="1162782"/>
            <a:ext cx="3114676" cy="315075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เข้าใจตรงกัน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6729" y="76181"/>
            <a:ext cx="6782463" cy="102571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การสื่อสารที่มีประสิทธิภาพ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22143" y="6462816"/>
            <a:ext cx="721857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78" y="6273754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5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284974" y="3781900"/>
            <a:ext cx="6750659" cy="810333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2.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สร้างความคิด ความเข้าใจ ในเรื่องที่จะสื่อ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569706" y="4968056"/>
            <a:ext cx="6399366" cy="810333"/>
          </a:xfrm>
          <a:prstGeom prst="homePlat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1. </a:t>
            </a:r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ระบุจุดประสงค์ เป้าหมายให้ชัดเจน</a:t>
            </a:r>
            <a:endParaRPr lang="en-US" sz="4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983539" y="2736989"/>
            <a:ext cx="6522553" cy="810333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3.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เลือกวิธีสื่อสารที่เหมาะสม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663970" y="1717220"/>
            <a:ext cx="6335042" cy="810333"/>
          </a:xfrm>
          <a:prstGeom prst="homePlat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4.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สื่อโดยอิงกับประสบการณ์เดิม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5400000">
            <a:off x="-1191383" y="2873422"/>
            <a:ext cx="5038508" cy="2655730"/>
            <a:chOff x="3283" y="1984"/>
            <a:chExt cx="1412" cy="964"/>
          </a:xfrm>
          <a:solidFill>
            <a:srgbClr val="002060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287" y="1988"/>
              <a:ext cx="560" cy="960"/>
            </a:xfrm>
            <a:custGeom>
              <a:avLst/>
              <a:gdLst>
                <a:gd name="T0" fmla="*/ 532 w 560"/>
                <a:gd name="T1" fmla="*/ 840 h 960"/>
                <a:gd name="T2" fmla="*/ 504 w 560"/>
                <a:gd name="T3" fmla="*/ 836 h 960"/>
                <a:gd name="T4" fmla="*/ 476 w 560"/>
                <a:gd name="T5" fmla="*/ 824 h 960"/>
                <a:gd name="T6" fmla="*/ 452 w 560"/>
                <a:gd name="T7" fmla="*/ 802 h 960"/>
                <a:gd name="T8" fmla="*/ 428 w 560"/>
                <a:gd name="T9" fmla="*/ 776 h 960"/>
                <a:gd name="T10" fmla="*/ 412 w 560"/>
                <a:gd name="T11" fmla="*/ 750 h 960"/>
                <a:gd name="T12" fmla="*/ 384 w 560"/>
                <a:gd name="T13" fmla="*/ 686 h 960"/>
                <a:gd name="T14" fmla="*/ 364 w 560"/>
                <a:gd name="T15" fmla="*/ 610 h 960"/>
                <a:gd name="T16" fmla="*/ 352 w 560"/>
                <a:gd name="T17" fmla="*/ 526 h 960"/>
                <a:gd name="T18" fmla="*/ 352 w 560"/>
                <a:gd name="T19" fmla="*/ 480 h 960"/>
                <a:gd name="T20" fmla="*/ 356 w 560"/>
                <a:gd name="T21" fmla="*/ 392 h 960"/>
                <a:gd name="T22" fmla="*/ 372 w 560"/>
                <a:gd name="T23" fmla="*/ 312 h 960"/>
                <a:gd name="T24" fmla="*/ 396 w 560"/>
                <a:gd name="T25" fmla="*/ 242 h 960"/>
                <a:gd name="T26" fmla="*/ 428 w 560"/>
                <a:gd name="T27" fmla="*/ 186 h 960"/>
                <a:gd name="T28" fmla="*/ 440 w 560"/>
                <a:gd name="T29" fmla="*/ 170 h 960"/>
                <a:gd name="T30" fmla="*/ 464 w 560"/>
                <a:gd name="T31" fmla="*/ 146 h 960"/>
                <a:gd name="T32" fmla="*/ 490 w 560"/>
                <a:gd name="T33" fmla="*/ 130 h 960"/>
                <a:gd name="T34" fmla="*/ 518 w 560"/>
                <a:gd name="T35" fmla="*/ 122 h 960"/>
                <a:gd name="T36" fmla="*/ 532 w 560"/>
                <a:gd name="T37" fmla="*/ 120 h 960"/>
                <a:gd name="T38" fmla="*/ 556 w 560"/>
                <a:gd name="T39" fmla="*/ 124 h 960"/>
                <a:gd name="T40" fmla="*/ 272 w 560"/>
                <a:gd name="T41" fmla="*/ 6 h 960"/>
                <a:gd name="T42" fmla="*/ 256 w 560"/>
                <a:gd name="T43" fmla="*/ 2 h 960"/>
                <a:gd name="T44" fmla="*/ 240 w 560"/>
                <a:gd name="T45" fmla="*/ 0 h 960"/>
                <a:gd name="T46" fmla="*/ 192 w 560"/>
                <a:gd name="T47" fmla="*/ 10 h 960"/>
                <a:gd name="T48" fmla="*/ 148 w 560"/>
                <a:gd name="T49" fmla="*/ 36 h 960"/>
                <a:gd name="T50" fmla="*/ 136 w 560"/>
                <a:gd name="T51" fmla="*/ 48 h 960"/>
                <a:gd name="T52" fmla="*/ 100 w 560"/>
                <a:gd name="T53" fmla="*/ 88 h 960"/>
                <a:gd name="T54" fmla="*/ 60 w 560"/>
                <a:gd name="T55" fmla="*/ 160 h 960"/>
                <a:gd name="T56" fmla="*/ 30 w 560"/>
                <a:gd name="T57" fmla="*/ 246 h 960"/>
                <a:gd name="T58" fmla="*/ 8 w 560"/>
                <a:gd name="T59" fmla="*/ 348 h 960"/>
                <a:gd name="T60" fmla="*/ 2 w 560"/>
                <a:gd name="T61" fmla="*/ 412 h 960"/>
                <a:gd name="T62" fmla="*/ 0 w 560"/>
                <a:gd name="T63" fmla="*/ 480 h 960"/>
                <a:gd name="T64" fmla="*/ 0 w 560"/>
                <a:gd name="T65" fmla="*/ 514 h 960"/>
                <a:gd name="T66" fmla="*/ 8 w 560"/>
                <a:gd name="T67" fmla="*/ 614 h 960"/>
                <a:gd name="T68" fmla="*/ 18 w 560"/>
                <a:gd name="T69" fmla="*/ 666 h 960"/>
                <a:gd name="T70" fmla="*/ 44 w 560"/>
                <a:gd name="T71" fmla="*/ 760 h 960"/>
                <a:gd name="T72" fmla="*/ 80 w 560"/>
                <a:gd name="T73" fmla="*/ 840 h 960"/>
                <a:gd name="T74" fmla="*/ 124 w 560"/>
                <a:gd name="T75" fmla="*/ 902 h 960"/>
                <a:gd name="T76" fmla="*/ 148 w 560"/>
                <a:gd name="T77" fmla="*/ 924 h 960"/>
                <a:gd name="T78" fmla="*/ 170 w 560"/>
                <a:gd name="T79" fmla="*/ 940 h 960"/>
                <a:gd name="T80" fmla="*/ 216 w 560"/>
                <a:gd name="T81" fmla="*/ 958 h 960"/>
                <a:gd name="T82" fmla="*/ 240 w 560"/>
                <a:gd name="T83" fmla="*/ 960 h 960"/>
                <a:gd name="T84" fmla="*/ 276 w 560"/>
                <a:gd name="T85" fmla="*/ 954 h 960"/>
                <a:gd name="T86" fmla="*/ 560 w 560"/>
                <a:gd name="T87" fmla="*/ 836 h 960"/>
                <a:gd name="T88" fmla="*/ 546 w 560"/>
                <a:gd name="T89" fmla="*/ 840 h 960"/>
                <a:gd name="T90" fmla="*/ 532 w 560"/>
                <a:gd name="T91" fmla="*/ 84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0" h="960">
                  <a:moveTo>
                    <a:pt x="532" y="840"/>
                  </a:moveTo>
                  <a:lnTo>
                    <a:pt x="532" y="840"/>
                  </a:lnTo>
                  <a:lnTo>
                    <a:pt x="518" y="840"/>
                  </a:lnTo>
                  <a:lnTo>
                    <a:pt x="504" y="836"/>
                  </a:lnTo>
                  <a:lnTo>
                    <a:pt x="490" y="830"/>
                  </a:lnTo>
                  <a:lnTo>
                    <a:pt x="476" y="824"/>
                  </a:lnTo>
                  <a:lnTo>
                    <a:pt x="464" y="814"/>
                  </a:lnTo>
                  <a:lnTo>
                    <a:pt x="452" y="802"/>
                  </a:lnTo>
                  <a:lnTo>
                    <a:pt x="440" y="790"/>
                  </a:lnTo>
                  <a:lnTo>
                    <a:pt x="428" y="776"/>
                  </a:lnTo>
                  <a:lnTo>
                    <a:pt x="428" y="776"/>
                  </a:lnTo>
                  <a:lnTo>
                    <a:pt x="412" y="750"/>
                  </a:lnTo>
                  <a:lnTo>
                    <a:pt x="396" y="720"/>
                  </a:lnTo>
                  <a:lnTo>
                    <a:pt x="384" y="686"/>
                  </a:lnTo>
                  <a:lnTo>
                    <a:pt x="372" y="650"/>
                  </a:lnTo>
                  <a:lnTo>
                    <a:pt x="364" y="610"/>
                  </a:lnTo>
                  <a:lnTo>
                    <a:pt x="356" y="568"/>
                  </a:lnTo>
                  <a:lnTo>
                    <a:pt x="352" y="526"/>
                  </a:lnTo>
                  <a:lnTo>
                    <a:pt x="352" y="480"/>
                  </a:lnTo>
                  <a:lnTo>
                    <a:pt x="352" y="480"/>
                  </a:lnTo>
                  <a:lnTo>
                    <a:pt x="352" y="436"/>
                  </a:lnTo>
                  <a:lnTo>
                    <a:pt x="356" y="392"/>
                  </a:lnTo>
                  <a:lnTo>
                    <a:pt x="364" y="350"/>
                  </a:lnTo>
                  <a:lnTo>
                    <a:pt x="372" y="312"/>
                  </a:lnTo>
                  <a:lnTo>
                    <a:pt x="384" y="276"/>
                  </a:lnTo>
                  <a:lnTo>
                    <a:pt x="396" y="242"/>
                  </a:lnTo>
                  <a:lnTo>
                    <a:pt x="412" y="212"/>
                  </a:lnTo>
                  <a:lnTo>
                    <a:pt x="428" y="186"/>
                  </a:lnTo>
                  <a:lnTo>
                    <a:pt x="428" y="186"/>
                  </a:lnTo>
                  <a:lnTo>
                    <a:pt x="440" y="170"/>
                  </a:lnTo>
                  <a:lnTo>
                    <a:pt x="452" y="158"/>
                  </a:lnTo>
                  <a:lnTo>
                    <a:pt x="464" y="146"/>
                  </a:lnTo>
                  <a:lnTo>
                    <a:pt x="476" y="138"/>
                  </a:lnTo>
                  <a:lnTo>
                    <a:pt x="490" y="130"/>
                  </a:lnTo>
                  <a:lnTo>
                    <a:pt x="504" y="124"/>
                  </a:lnTo>
                  <a:lnTo>
                    <a:pt x="518" y="122"/>
                  </a:lnTo>
                  <a:lnTo>
                    <a:pt x="532" y="120"/>
                  </a:lnTo>
                  <a:lnTo>
                    <a:pt x="532" y="120"/>
                  </a:lnTo>
                  <a:lnTo>
                    <a:pt x="544" y="122"/>
                  </a:lnTo>
                  <a:lnTo>
                    <a:pt x="556" y="124"/>
                  </a:lnTo>
                  <a:lnTo>
                    <a:pt x="304" y="1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56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10"/>
                  </a:lnTo>
                  <a:lnTo>
                    <a:pt x="170" y="20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36" y="48"/>
                  </a:lnTo>
                  <a:lnTo>
                    <a:pt x="124" y="60"/>
                  </a:lnTo>
                  <a:lnTo>
                    <a:pt x="100" y="88"/>
                  </a:lnTo>
                  <a:lnTo>
                    <a:pt x="80" y="122"/>
                  </a:lnTo>
                  <a:lnTo>
                    <a:pt x="60" y="160"/>
                  </a:lnTo>
                  <a:lnTo>
                    <a:pt x="44" y="202"/>
                  </a:lnTo>
                  <a:lnTo>
                    <a:pt x="30" y="246"/>
                  </a:lnTo>
                  <a:lnTo>
                    <a:pt x="18" y="296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2" y="412"/>
                  </a:lnTo>
                  <a:lnTo>
                    <a:pt x="0" y="446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514"/>
                  </a:lnTo>
                  <a:lnTo>
                    <a:pt x="2" y="548"/>
                  </a:lnTo>
                  <a:lnTo>
                    <a:pt x="8" y="614"/>
                  </a:lnTo>
                  <a:lnTo>
                    <a:pt x="8" y="614"/>
                  </a:lnTo>
                  <a:lnTo>
                    <a:pt x="18" y="666"/>
                  </a:lnTo>
                  <a:lnTo>
                    <a:pt x="30" y="714"/>
                  </a:lnTo>
                  <a:lnTo>
                    <a:pt x="44" y="760"/>
                  </a:lnTo>
                  <a:lnTo>
                    <a:pt x="60" y="802"/>
                  </a:lnTo>
                  <a:lnTo>
                    <a:pt x="80" y="840"/>
                  </a:lnTo>
                  <a:lnTo>
                    <a:pt x="100" y="872"/>
                  </a:lnTo>
                  <a:lnTo>
                    <a:pt x="124" y="902"/>
                  </a:lnTo>
                  <a:lnTo>
                    <a:pt x="136" y="914"/>
                  </a:lnTo>
                  <a:lnTo>
                    <a:pt x="148" y="924"/>
                  </a:lnTo>
                  <a:lnTo>
                    <a:pt x="148" y="924"/>
                  </a:lnTo>
                  <a:lnTo>
                    <a:pt x="170" y="940"/>
                  </a:lnTo>
                  <a:lnTo>
                    <a:pt x="192" y="952"/>
                  </a:lnTo>
                  <a:lnTo>
                    <a:pt x="216" y="958"/>
                  </a:lnTo>
                  <a:lnTo>
                    <a:pt x="240" y="960"/>
                  </a:lnTo>
                  <a:lnTo>
                    <a:pt x="240" y="960"/>
                  </a:lnTo>
                  <a:lnTo>
                    <a:pt x="258" y="960"/>
                  </a:lnTo>
                  <a:lnTo>
                    <a:pt x="276" y="954"/>
                  </a:lnTo>
                  <a:lnTo>
                    <a:pt x="300" y="944"/>
                  </a:lnTo>
                  <a:lnTo>
                    <a:pt x="560" y="836"/>
                  </a:lnTo>
                  <a:lnTo>
                    <a:pt x="560" y="836"/>
                  </a:lnTo>
                  <a:lnTo>
                    <a:pt x="546" y="840"/>
                  </a:lnTo>
                  <a:lnTo>
                    <a:pt x="532" y="840"/>
                  </a:lnTo>
                  <a:lnTo>
                    <a:pt x="532" y="840"/>
                  </a:lnTo>
                  <a:close/>
                </a:path>
              </a:pathLst>
            </a:custGeom>
            <a:solidFill>
              <a:srgbClr val="92D050"/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39" y="2108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991" y="2228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12" y="360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343" y="2348"/>
              <a:ext cx="352" cy="240"/>
            </a:xfrm>
            <a:custGeom>
              <a:avLst/>
              <a:gdLst>
                <a:gd name="T0" fmla="*/ 352 w 352"/>
                <a:gd name="T1" fmla="*/ 120 h 240"/>
                <a:gd name="T2" fmla="*/ 76 w 352"/>
                <a:gd name="T3" fmla="*/ 6 h 240"/>
                <a:gd name="T4" fmla="*/ 72 w 352"/>
                <a:gd name="T5" fmla="*/ 4 h 240"/>
                <a:gd name="T6" fmla="*/ 68 w 352"/>
                <a:gd name="T7" fmla="*/ 2 h 240"/>
                <a:gd name="T8" fmla="*/ 68 w 352"/>
                <a:gd name="T9" fmla="*/ 2 h 240"/>
                <a:gd name="T10" fmla="*/ 60 w 352"/>
                <a:gd name="T11" fmla="*/ 0 h 240"/>
                <a:gd name="T12" fmla="*/ 60 w 352"/>
                <a:gd name="T13" fmla="*/ 0 h 240"/>
                <a:gd name="T14" fmla="*/ 54 w 352"/>
                <a:gd name="T15" fmla="*/ 2 h 240"/>
                <a:gd name="T16" fmla="*/ 48 w 352"/>
                <a:gd name="T17" fmla="*/ 2 h 240"/>
                <a:gd name="T18" fmla="*/ 36 w 352"/>
                <a:gd name="T19" fmla="*/ 10 h 240"/>
                <a:gd name="T20" fmla="*/ 26 w 352"/>
                <a:gd name="T21" fmla="*/ 20 h 240"/>
                <a:gd name="T22" fmla="*/ 18 w 352"/>
                <a:gd name="T23" fmla="*/ 36 h 240"/>
                <a:gd name="T24" fmla="*/ 10 w 352"/>
                <a:gd name="T25" fmla="*/ 54 h 240"/>
                <a:gd name="T26" fmla="*/ 4 w 352"/>
                <a:gd name="T27" fmla="*/ 74 h 240"/>
                <a:gd name="T28" fmla="*/ 0 w 352"/>
                <a:gd name="T29" fmla="*/ 96 h 240"/>
                <a:gd name="T30" fmla="*/ 0 w 352"/>
                <a:gd name="T31" fmla="*/ 120 h 240"/>
                <a:gd name="T32" fmla="*/ 0 w 352"/>
                <a:gd name="T33" fmla="*/ 120 h 240"/>
                <a:gd name="T34" fmla="*/ 0 w 352"/>
                <a:gd name="T35" fmla="*/ 144 h 240"/>
                <a:gd name="T36" fmla="*/ 4 w 352"/>
                <a:gd name="T37" fmla="*/ 168 h 240"/>
                <a:gd name="T38" fmla="*/ 10 w 352"/>
                <a:gd name="T39" fmla="*/ 188 h 240"/>
                <a:gd name="T40" fmla="*/ 18 w 352"/>
                <a:gd name="T41" fmla="*/ 206 h 240"/>
                <a:gd name="T42" fmla="*/ 26 w 352"/>
                <a:gd name="T43" fmla="*/ 220 h 240"/>
                <a:gd name="T44" fmla="*/ 36 w 352"/>
                <a:gd name="T45" fmla="*/ 230 h 240"/>
                <a:gd name="T46" fmla="*/ 48 w 352"/>
                <a:gd name="T47" fmla="*/ 238 h 240"/>
                <a:gd name="T48" fmla="*/ 54 w 352"/>
                <a:gd name="T49" fmla="*/ 240 h 240"/>
                <a:gd name="T50" fmla="*/ 60 w 352"/>
                <a:gd name="T51" fmla="*/ 240 h 240"/>
                <a:gd name="T52" fmla="*/ 60 w 352"/>
                <a:gd name="T53" fmla="*/ 240 h 240"/>
                <a:gd name="T54" fmla="*/ 72 w 352"/>
                <a:gd name="T55" fmla="*/ 238 h 240"/>
                <a:gd name="T56" fmla="*/ 72 w 352"/>
                <a:gd name="T57" fmla="*/ 238 h 240"/>
                <a:gd name="T58" fmla="*/ 352 w 352"/>
                <a:gd name="T5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240">
                  <a:moveTo>
                    <a:pt x="352" y="120"/>
                  </a:move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18" y="36"/>
                  </a:lnTo>
                  <a:lnTo>
                    <a:pt x="10" y="54"/>
                  </a:lnTo>
                  <a:lnTo>
                    <a:pt x="4" y="7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4" y="168"/>
                  </a:lnTo>
                  <a:lnTo>
                    <a:pt x="10" y="188"/>
                  </a:lnTo>
                  <a:lnTo>
                    <a:pt x="18" y="206"/>
                  </a:lnTo>
                  <a:lnTo>
                    <a:pt x="26" y="220"/>
                  </a:lnTo>
                  <a:lnTo>
                    <a:pt x="36" y="230"/>
                  </a:lnTo>
                  <a:lnTo>
                    <a:pt x="48" y="238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352" y="12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283" y="1984"/>
              <a:ext cx="560" cy="960"/>
            </a:xfrm>
            <a:custGeom>
              <a:avLst/>
              <a:gdLst>
                <a:gd name="T0" fmla="*/ 532 w 560"/>
                <a:gd name="T1" fmla="*/ 840 h 960"/>
                <a:gd name="T2" fmla="*/ 504 w 560"/>
                <a:gd name="T3" fmla="*/ 836 h 960"/>
                <a:gd name="T4" fmla="*/ 476 w 560"/>
                <a:gd name="T5" fmla="*/ 824 h 960"/>
                <a:gd name="T6" fmla="*/ 452 w 560"/>
                <a:gd name="T7" fmla="*/ 802 h 960"/>
                <a:gd name="T8" fmla="*/ 428 w 560"/>
                <a:gd name="T9" fmla="*/ 776 h 960"/>
                <a:gd name="T10" fmla="*/ 412 w 560"/>
                <a:gd name="T11" fmla="*/ 750 h 960"/>
                <a:gd name="T12" fmla="*/ 384 w 560"/>
                <a:gd name="T13" fmla="*/ 686 h 960"/>
                <a:gd name="T14" fmla="*/ 364 w 560"/>
                <a:gd name="T15" fmla="*/ 610 h 960"/>
                <a:gd name="T16" fmla="*/ 352 w 560"/>
                <a:gd name="T17" fmla="*/ 526 h 960"/>
                <a:gd name="T18" fmla="*/ 352 w 560"/>
                <a:gd name="T19" fmla="*/ 480 h 960"/>
                <a:gd name="T20" fmla="*/ 356 w 560"/>
                <a:gd name="T21" fmla="*/ 392 h 960"/>
                <a:gd name="T22" fmla="*/ 372 w 560"/>
                <a:gd name="T23" fmla="*/ 312 h 960"/>
                <a:gd name="T24" fmla="*/ 396 w 560"/>
                <a:gd name="T25" fmla="*/ 242 h 960"/>
                <a:gd name="T26" fmla="*/ 428 w 560"/>
                <a:gd name="T27" fmla="*/ 186 h 960"/>
                <a:gd name="T28" fmla="*/ 440 w 560"/>
                <a:gd name="T29" fmla="*/ 170 h 960"/>
                <a:gd name="T30" fmla="*/ 464 w 560"/>
                <a:gd name="T31" fmla="*/ 146 h 960"/>
                <a:gd name="T32" fmla="*/ 490 w 560"/>
                <a:gd name="T33" fmla="*/ 130 h 960"/>
                <a:gd name="T34" fmla="*/ 518 w 560"/>
                <a:gd name="T35" fmla="*/ 122 h 960"/>
                <a:gd name="T36" fmla="*/ 532 w 560"/>
                <a:gd name="T37" fmla="*/ 120 h 960"/>
                <a:gd name="T38" fmla="*/ 556 w 560"/>
                <a:gd name="T39" fmla="*/ 124 h 960"/>
                <a:gd name="T40" fmla="*/ 272 w 560"/>
                <a:gd name="T41" fmla="*/ 6 h 960"/>
                <a:gd name="T42" fmla="*/ 256 w 560"/>
                <a:gd name="T43" fmla="*/ 2 h 960"/>
                <a:gd name="T44" fmla="*/ 240 w 560"/>
                <a:gd name="T45" fmla="*/ 0 h 960"/>
                <a:gd name="T46" fmla="*/ 192 w 560"/>
                <a:gd name="T47" fmla="*/ 10 h 960"/>
                <a:gd name="T48" fmla="*/ 148 w 560"/>
                <a:gd name="T49" fmla="*/ 36 h 960"/>
                <a:gd name="T50" fmla="*/ 136 w 560"/>
                <a:gd name="T51" fmla="*/ 48 h 960"/>
                <a:gd name="T52" fmla="*/ 100 w 560"/>
                <a:gd name="T53" fmla="*/ 88 h 960"/>
                <a:gd name="T54" fmla="*/ 60 w 560"/>
                <a:gd name="T55" fmla="*/ 160 h 960"/>
                <a:gd name="T56" fmla="*/ 30 w 560"/>
                <a:gd name="T57" fmla="*/ 246 h 960"/>
                <a:gd name="T58" fmla="*/ 8 w 560"/>
                <a:gd name="T59" fmla="*/ 348 h 960"/>
                <a:gd name="T60" fmla="*/ 2 w 560"/>
                <a:gd name="T61" fmla="*/ 412 h 960"/>
                <a:gd name="T62" fmla="*/ 0 w 560"/>
                <a:gd name="T63" fmla="*/ 480 h 960"/>
                <a:gd name="T64" fmla="*/ 0 w 560"/>
                <a:gd name="T65" fmla="*/ 514 h 960"/>
                <a:gd name="T66" fmla="*/ 8 w 560"/>
                <a:gd name="T67" fmla="*/ 614 h 960"/>
                <a:gd name="T68" fmla="*/ 18 w 560"/>
                <a:gd name="T69" fmla="*/ 666 h 960"/>
                <a:gd name="T70" fmla="*/ 44 w 560"/>
                <a:gd name="T71" fmla="*/ 760 h 960"/>
                <a:gd name="T72" fmla="*/ 80 w 560"/>
                <a:gd name="T73" fmla="*/ 840 h 960"/>
                <a:gd name="T74" fmla="*/ 124 w 560"/>
                <a:gd name="T75" fmla="*/ 902 h 960"/>
                <a:gd name="T76" fmla="*/ 148 w 560"/>
                <a:gd name="T77" fmla="*/ 924 h 960"/>
                <a:gd name="T78" fmla="*/ 170 w 560"/>
                <a:gd name="T79" fmla="*/ 940 h 960"/>
                <a:gd name="T80" fmla="*/ 216 w 560"/>
                <a:gd name="T81" fmla="*/ 958 h 960"/>
                <a:gd name="T82" fmla="*/ 240 w 560"/>
                <a:gd name="T83" fmla="*/ 960 h 960"/>
                <a:gd name="T84" fmla="*/ 276 w 560"/>
                <a:gd name="T85" fmla="*/ 954 h 960"/>
                <a:gd name="T86" fmla="*/ 560 w 560"/>
                <a:gd name="T87" fmla="*/ 836 h 960"/>
                <a:gd name="T88" fmla="*/ 546 w 560"/>
                <a:gd name="T89" fmla="*/ 840 h 960"/>
                <a:gd name="T90" fmla="*/ 532 w 560"/>
                <a:gd name="T91" fmla="*/ 84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0" h="960">
                  <a:moveTo>
                    <a:pt x="532" y="840"/>
                  </a:moveTo>
                  <a:lnTo>
                    <a:pt x="532" y="840"/>
                  </a:lnTo>
                  <a:lnTo>
                    <a:pt x="518" y="840"/>
                  </a:lnTo>
                  <a:lnTo>
                    <a:pt x="504" y="836"/>
                  </a:lnTo>
                  <a:lnTo>
                    <a:pt x="490" y="830"/>
                  </a:lnTo>
                  <a:lnTo>
                    <a:pt x="476" y="824"/>
                  </a:lnTo>
                  <a:lnTo>
                    <a:pt x="464" y="814"/>
                  </a:lnTo>
                  <a:lnTo>
                    <a:pt x="452" y="802"/>
                  </a:lnTo>
                  <a:lnTo>
                    <a:pt x="440" y="790"/>
                  </a:lnTo>
                  <a:lnTo>
                    <a:pt x="428" y="776"/>
                  </a:lnTo>
                  <a:lnTo>
                    <a:pt x="428" y="776"/>
                  </a:lnTo>
                  <a:lnTo>
                    <a:pt x="412" y="750"/>
                  </a:lnTo>
                  <a:lnTo>
                    <a:pt x="396" y="720"/>
                  </a:lnTo>
                  <a:lnTo>
                    <a:pt x="384" y="686"/>
                  </a:lnTo>
                  <a:lnTo>
                    <a:pt x="372" y="650"/>
                  </a:lnTo>
                  <a:lnTo>
                    <a:pt x="364" y="610"/>
                  </a:lnTo>
                  <a:lnTo>
                    <a:pt x="356" y="568"/>
                  </a:lnTo>
                  <a:lnTo>
                    <a:pt x="352" y="526"/>
                  </a:lnTo>
                  <a:lnTo>
                    <a:pt x="352" y="480"/>
                  </a:lnTo>
                  <a:lnTo>
                    <a:pt x="352" y="480"/>
                  </a:lnTo>
                  <a:lnTo>
                    <a:pt x="352" y="436"/>
                  </a:lnTo>
                  <a:lnTo>
                    <a:pt x="356" y="392"/>
                  </a:lnTo>
                  <a:lnTo>
                    <a:pt x="364" y="350"/>
                  </a:lnTo>
                  <a:lnTo>
                    <a:pt x="372" y="312"/>
                  </a:lnTo>
                  <a:lnTo>
                    <a:pt x="384" y="276"/>
                  </a:lnTo>
                  <a:lnTo>
                    <a:pt x="396" y="242"/>
                  </a:lnTo>
                  <a:lnTo>
                    <a:pt x="412" y="212"/>
                  </a:lnTo>
                  <a:lnTo>
                    <a:pt x="428" y="186"/>
                  </a:lnTo>
                  <a:lnTo>
                    <a:pt x="428" y="186"/>
                  </a:lnTo>
                  <a:lnTo>
                    <a:pt x="440" y="170"/>
                  </a:lnTo>
                  <a:lnTo>
                    <a:pt x="452" y="158"/>
                  </a:lnTo>
                  <a:lnTo>
                    <a:pt x="464" y="146"/>
                  </a:lnTo>
                  <a:lnTo>
                    <a:pt x="476" y="138"/>
                  </a:lnTo>
                  <a:lnTo>
                    <a:pt x="490" y="130"/>
                  </a:lnTo>
                  <a:lnTo>
                    <a:pt x="504" y="124"/>
                  </a:lnTo>
                  <a:lnTo>
                    <a:pt x="518" y="122"/>
                  </a:lnTo>
                  <a:lnTo>
                    <a:pt x="532" y="120"/>
                  </a:lnTo>
                  <a:lnTo>
                    <a:pt x="532" y="120"/>
                  </a:lnTo>
                  <a:lnTo>
                    <a:pt x="544" y="122"/>
                  </a:lnTo>
                  <a:lnTo>
                    <a:pt x="556" y="124"/>
                  </a:lnTo>
                  <a:lnTo>
                    <a:pt x="304" y="18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56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10"/>
                  </a:lnTo>
                  <a:lnTo>
                    <a:pt x="170" y="20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36" y="48"/>
                  </a:lnTo>
                  <a:lnTo>
                    <a:pt x="124" y="60"/>
                  </a:lnTo>
                  <a:lnTo>
                    <a:pt x="100" y="88"/>
                  </a:lnTo>
                  <a:lnTo>
                    <a:pt x="80" y="122"/>
                  </a:lnTo>
                  <a:lnTo>
                    <a:pt x="60" y="160"/>
                  </a:lnTo>
                  <a:lnTo>
                    <a:pt x="44" y="202"/>
                  </a:lnTo>
                  <a:lnTo>
                    <a:pt x="30" y="246"/>
                  </a:lnTo>
                  <a:lnTo>
                    <a:pt x="18" y="296"/>
                  </a:lnTo>
                  <a:lnTo>
                    <a:pt x="8" y="348"/>
                  </a:lnTo>
                  <a:lnTo>
                    <a:pt x="8" y="348"/>
                  </a:lnTo>
                  <a:lnTo>
                    <a:pt x="2" y="412"/>
                  </a:lnTo>
                  <a:lnTo>
                    <a:pt x="0" y="446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0" y="514"/>
                  </a:lnTo>
                  <a:lnTo>
                    <a:pt x="2" y="548"/>
                  </a:lnTo>
                  <a:lnTo>
                    <a:pt x="8" y="614"/>
                  </a:lnTo>
                  <a:lnTo>
                    <a:pt x="8" y="614"/>
                  </a:lnTo>
                  <a:lnTo>
                    <a:pt x="18" y="666"/>
                  </a:lnTo>
                  <a:lnTo>
                    <a:pt x="30" y="714"/>
                  </a:lnTo>
                  <a:lnTo>
                    <a:pt x="44" y="760"/>
                  </a:lnTo>
                  <a:lnTo>
                    <a:pt x="60" y="802"/>
                  </a:lnTo>
                  <a:lnTo>
                    <a:pt x="80" y="840"/>
                  </a:lnTo>
                  <a:lnTo>
                    <a:pt x="100" y="872"/>
                  </a:lnTo>
                  <a:lnTo>
                    <a:pt x="124" y="902"/>
                  </a:lnTo>
                  <a:lnTo>
                    <a:pt x="136" y="914"/>
                  </a:lnTo>
                  <a:lnTo>
                    <a:pt x="148" y="924"/>
                  </a:lnTo>
                  <a:lnTo>
                    <a:pt x="148" y="924"/>
                  </a:lnTo>
                  <a:lnTo>
                    <a:pt x="170" y="940"/>
                  </a:lnTo>
                  <a:lnTo>
                    <a:pt x="192" y="952"/>
                  </a:lnTo>
                  <a:lnTo>
                    <a:pt x="216" y="958"/>
                  </a:lnTo>
                  <a:lnTo>
                    <a:pt x="240" y="960"/>
                  </a:lnTo>
                  <a:lnTo>
                    <a:pt x="240" y="960"/>
                  </a:lnTo>
                  <a:lnTo>
                    <a:pt x="258" y="960"/>
                  </a:lnTo>
                  <a:lnTo>
                    <a:pt x="276" y="954"/>
                  </a:lnTo>
                  <a:lnTo>
                    <a:pt x="300" y="944"/>
                  </a:lnTo>
                  <a:lnTo>
                    <a:pt x="560" y="836"/>
                  </a:lnTo>
                  <a:lnTo>
                    <a:pt x="560" y="836"/>
                  </a:lnTo>
                  <a:lnTo>
                    <a:pt x="546" y="840"/>
                  </a:lnTo>
                  <a:lnTo>
                    <a:pt x="532" y="840"/>
                  </a:lnTo>
                  <a:lnTo>
                    <a:pt x="532" y="8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35" y="2104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87" y="2224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12" y="360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03367" y="1"/>
            <a:ext cx="8953169" cy="165649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บัญญัติ </a:t>
            </a:r>
            <a:r>
              <a: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 </a:t>
            </a:r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ประการ ของการสื่อสารที่มีประสิทธิภาพ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75376" y="6440476"/>
            <a:ext cx="683813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84" y="6225878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3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86837" y="4581948"/>
            <a:ext cx="6493554" cy="810333"/>
          </a:xfrm>
          <a:prstGeom prst="homePlat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5. </a:t>
            </a: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เปลี่ยนความจำระยะสั้น เป็นความจำระยะยาว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085736" y="3307570"/>
            <a:ext cx="6994654" cy="810333"/>
          </a:xfrm>
          <a:prstGeom prst="homePlate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6.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เน้นย้ำข้อมูลสำคัญช่วงเริ่มต้น หรือปิดท้าย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748643" y="2048861"/>
            <a:ext cx="6635547" cy="810333"/>
          </a:xfrm>
          <a:prstGeom prst="homePlate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7. </a:t>
            </a: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ตรวจสอบความเข้าใจให้ตรงกัน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-5400000">
            <a:off x="-1105353" y="2836443"/>
            <a:ext cx="4826445" cy="2615736"/>
            <a:chOff x="3635" y="2104"/>
            <a:chExt cx="1060" cy="724"/>
          </a:xfrm>
          <a:solidFill>
            <a:srgbClr val="002060"/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639" y="2108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991" y="2228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12" y="360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343" y="2348"/>
              <a:ext cx="352" cy="240"/>
            </a:xfrm>
            <a:custGeom>
              <a:avLst/>
              <a:gdLst>
                <a:gd name="T0" fmla="*/ 352 w 352"/>
                <a:gd name="T1" fmla="*/ 120 h 240"/>
                <a:gd name="T2" fmla="*/ 76 w 352"/>
                <a:gd name="T3" fmla="*/ 6 h 240"/>
                <a:gd name="T4" fmla="*/ 72 w 352"/>
                <a:gd name="T5" fmla="*/ 4 h 240"/>
                <a:gd name="T6" fmla="*/ 68 w 352"/>
                <a:gd name="T7" fmla="*/ 2 h 240"/>
                <a:gd name="T8" fmla="*/ 68 w 352"/>
                <a:gd name="T9" fmla="*/ 2 h 240"/>
                <a:gd name="T10" fmla="*/ 60 w 352"/>
                <a:gd name="T11" fmla="*/ 0 h 240"/>
                <a:gd name="T12" fmla="*/ 60 w 352"/>
                <a:gd name="T13" fmla="*/ 0 h 240"/>
                <a:gd name="T14" fmla="*/ 54 w 352"/>
                <a:gd name="T15" fmla="*/ 2 h 240"/>
                <a:gd name="T16" fmla="*/ 48 w 352"/>
                <a:gd name="T17" fmla="*/ 2 h 240"/>
                <a:gd name="T18" fmla="*/ 36 w 352"/>
                <a:gd name="T19" fmla="*/ 10 h 240"/>
                <a:gd name="T20" fmla="*/ 26 w 352"/>
                <a:gd name="T21" fmla="*/ 20 h 240"/>
                <a:gd name="T22" fmla="*/ 18 w 352"/>
                <a:gd name="T23" fmla="*/ 36 h 240"/>
                <a:gd name="T24" fmla="*/ 10 w 352"/>
                <a:gd name="T25" fmla="*/ 54 h 240"/>
                <a:gd name="T26" fmla="*/ 4 w 352"/>
                <a:gd name="T27" fmla="*/ 74 h 240"/>
                <a:gd name="T28" fmla="*/ 0 w 352"/>
                <a:gd name="T29" fmla="*/ 96 h 240"/>
                <a:gd name="T30" fmla="*/ 0 w 352"/>
                <a:gd name="T31" fmla="*/ 120 h 240"/>
                <a:gd name="T32" fmla="*/ 0 w 352"/>
                <a:gd name="T33" fmla="*/ 120 h 240"/>
                <a:gd name="T34" fmla="*/ 0 w 352"/>
                <a:gd name="T35" fmla="*/ 144 h 240"/>
                <a:gd name="T36" fmla="*/ 4 w 352"/>
                <a:gd name="T37" fmla="*/ 168 h 240"/>
                <a:gd name="T38" fmla="*/ 10 w 352"/>
                <a:gd name="T39" fmla="*/ 188 h 240"/>
                <a:gd name="T40" fmla="*/ 18 w 352"/>
                <a:gd name="T41" fmla="*/ 206 h 240"/>
                <a:gd name="T42" fmla="*/ 26 w 352"/>
                <a:gd name="T43" fmla="*/ 220 h 240"/>
                <a:gd name="T44" fmla="*/ 36 w 352"/>
                <a:gd name="T45" fmla="*/ 230 h 240"/>
                <a:gd name="T46" fmla="*/ 48 w 352"/>
                <a:gd name="T47" fmla="*/ 238 h 240"/>
                <a:gd name="T48" fmla="*/ 54 w 352"/>
                <a:gd name="T49" fmla="*/ 240 h 240"/>
                <a:gd name="T50" fmla="*/ 60 w 352"/>
                <a:gd name="T51" fmla="*/ 240 h 240"/>
                <a:gd name="T52" fmla="*/ 60 w 352"/>
                <a:gd name="T53" fmla="*/ 240 h 240"/>
                <a:gd name="T54" fmla="*/ 72 w 352"/>
                <a:gd name="T55" fmla="*/ 238 h 240"/>
                <a:gd name="T56" fmla="*/ 72 w 352"/>
                <a:gd name="T57" fmla="*/ 238 h 240"/>
                <a:gd name="T58" fmla="*/ 352 w 352"/>
                <a:gd name="T59" fmla="*/ 1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240">
                  <a:moveTo>
                    <a:pt x="352" y="120"/>
                  </a:move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18" y="36"/>
                  </a:lnTo>
                  <a:lnTo>
                    <a:pt x="10" y="54"/>
                  </a:lnTo>
                  <a:lnTo>
                    <a:pt x="4" y="7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4" y="168"/>
                  </a:lnTo>
                  <a:lnTo>
                    <a:pt x="10" y="188"/>
                  </a:lnTo>
                  <a:lnTo>
                    <a:pt x="18" y="206"/>
                  </a:lnTo>
                  <a:lnTo>
                    <a:pt x="26" y="220"/>
                  </a:lnTo>
                  <a:lnTo>
                    <a:pt x="36" y="230"/>
                  </a:lnTo>
                  <a:lnTo>
                    <a:pt x="48" y="238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352" y="12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35" y="2104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987" y="2224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12" y="360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27221" y="0"/>
            <a:ext cx="8843838" cy="166110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บัญญัติ </a:t>
            </a:r>
            <a:r>
              <a: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7 </a:t>
            </a:r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ประการ ของการสื่อสารที่มีประสิทธิภาพ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1763" y="6496224"/>
            <a:ext cx="659296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13" y="6237176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48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13909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05934" y="1385935"/>
            <a:ext cx="6234079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แสดงท่าทีสนใจ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หยุดกิจกรรมต่างๆ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มองผู้พูด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ตั้งใจฟัง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ตอบคำถาม หรือ ถามเพิ่มเติม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จับความหมายของผู้พูด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ยืนยันคำพูด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977" y="79182"/>
            <a:ext cx="8865705" cy="120097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ทักษะการฟัง</a:t>
            </a:r>
            <a:endParaRPr lang="en-US" sz="9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5162027"/>
            <a:ext cx="1758273" cy="1486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84" y="1321302"/>
            <a:ext cx="1758273" cy="148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0050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3972595"/>
            <a:ext cx="1758273" cy="1486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2729110"/>
            <a:ext cx="1758273" cy="148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63887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90831" y="516835"/>
            <a:ext cx="8754386" cy="5829884"/>
            <a:chOff x="2936" y="448"/>
            <a:chExt cx="2489" cy="2490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2936" y="448"/>
              <a:ext cx="2489" cy="2490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107" y="649"/>
              <a:ext cx="2115" cy="216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1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การพัฒนา</a:t>
              </a:r>
            </a:p>
            <a:p>
              <a:pPr algn="ctr" eaLnBrk="1" hangingPunct="1"/>
              <a:r>
                <a:rPr lang="th-TH" sz="1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และสอนงาน</a:t>
              </a:r>
              <a:endPara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50479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3612" y="2610969"/>
            <a:ext cx="2941982" cy="3975653"/>
          </a:xfrm>
          <a:prstGeom prst="ca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ตัวบุคคล</a:t>
            </a:r>
          </a:p>
          <a:p>
            <a:pPr marL="285744" indent="-55561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เข้าใหม่</a:t>
            </a:r>
          </a:p>
          <a:p>
            <a:pPr marL="285744" indent="-55561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ย้ายงาน</a:t>
            </a:r>
          </a:p>
          <a:p>
            <a:pPr marL="285744" indent="-55561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สานทดแทน</a:t>
            </a:r>
            <a:endParaRPr lang="en-US" sz="4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an 2"/>
          <p:cNvSpPr/>
          <p:nvPr/>
        </p:nvSpPr>
        <p:spPr>
          <a:xfrm>
            <a:off x="3091469" y="2610969"/>
            <a:ext cx="2941982" cy="3975653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มาตรฐานงาน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คุณภาพ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ปริมาณ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ความผิดพลาด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Can 3"/>
          <p:cNvSpPr/>
          <p:nvPr/>
        </p:nvSpPr>
        <p:spPr>
          <a:xfrm>
            <a:off x="6130455" y="2535269"/>
            <a:ext cx="2941982" cy="3975653"/>
          </a:xfrm>
          <a:prstGeom prst="ca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ระเบียบ วิธีปฏิบัติ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หลักเกณฑ์ใหม่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th-TH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สินค้าใหม่</a:t>
            </a:r>
          </a:p>
          <a:p>
            <a:pPr marL="174621" indent="-174621">
              <a:buFont typeface="Arial" panose="020B0604020202020204" pitchFamily="34" charset="0"/>
              <a:buChar char="•"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เปลี่ยนวิธีทำใหม่</a:t>
            </a:r>
            <a:endParaRPr lang="en-US" sz="4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318" y="113126"/>
            <a:ext cx="8937266" cy="229611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การวิเคราะห์ความจำเป็น</a:t>
            </a:r>
          </a:p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ในการพัฒนาและสอนงาน</a:t>
            </a:r>
            <a:endParaRPr lang="en-US" sz="8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3872" y="6478682"/>
            <a:ext cx="778565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321" y="628962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1517" y="633941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th-TH" sz="1400" dirty="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221" y="1659415"/>
            <a:ext cx="8331000" cy="49552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marL="571486" indent="-571486" eaLnBrk="1" hangingPunct="1">
              <a:spcBef>
                <a:spcPct val="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sz="5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P1 – Prepare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en-US" sz="5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ขั้นเตรียมความพร้อมของผู้เรียน</a:t>
            </a:r>
            <a:endParaRPr lang="en-US" sz="5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สร้างความเป็นกันเอง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แจ้งงานให้ทราบ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สอบถามว่ารู้งานนั้น</a:t>
            </a:r>
            <a:r>
              <a:rPr lang="en-US" sz="36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มาแล้ว</a:t>
            </a:r>
            <a:endParaRPr lang="en-US" sz="3600" b="1" dirty="0" smtClean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None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en-US" sz="36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เพียงใด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ทำให้เกิดความสนใจ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จัดให้อยู่ในที่ที่ถูกต้อง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610" y="143126"/>
            <a:ext cx="9002907" cy="145508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ขั้นตอนการสอนงาน 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 P</a:t>
            </a:r>
          </a:p>
        </p:txBody>
      </p:sp>
      <p:pic>
        <p:nvPicPr>
          <p:cNvPr id="8" name="Picture 5" descr="imagesCAELXQ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86" y="3456728"/>
            <a:ext cx="3042237" cy="289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28" y="623461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80690" y="633719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th-TH" sz="1400" dirty="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46185" y="738554"/>
            <a:ext cx="8595361" cy="5049158"/>
            <a:chOff x="3006" y="829"/>
            <a:chExt cx="1988" cy="1937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006" y="829"/>
              <a:ext cx="1988" cy="19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177" y="956"/>
              <a:ext cx="1690" cy="168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มุมมอง</a:t>
              </a:r>
            </a:p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การบริหารงาน</a:t>
              </a:r>
            </a:p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ยุคใหม่</a:t>
              </a:r>
              <a:endPara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43" y="6200168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13809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9028" y="1821105"/>
            <a:ext cx="8907489" cy="372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5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P2 – Present </a:t>
            </a:r>
            <a:r>
              <a:rPr lang="en-US" sz="6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ขั้นสาธิตและอธิบาย</a:t>
            </a:r>
            <a:endParaRPr lang="en-US" sz="6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อธิบายให้ทราบเป็นขั้นตอน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เน้นย้ำจุดสำคัญทีละจุด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สอนชัดเจน</a:t>
            </a: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ครบถ้วน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ไม่สอนมากเกินกว่าจะรับได้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5" descr="imagesCAELXQ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68" y="3002140"/>
            <a:ext cx="2676549" cy="254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580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610" y="143126"/>
            <a:ext cx="9002907" cy="145508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ขั้นตอนการสอนงาน 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 P</a:t>
            </a:r>
          </a:p>
        </p:txBody>
      </p:sp>
    </p:spTree>
    <p:extLst>
      <p:ext uri="{BB962C8B-B14F-4D97-AF65-F5344CB8AC3E}">
        <p14:creationId xmlns:p14="http://schemas.microsoft.com/office/powerpoint/2010/main" val="201987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02434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9027" y="1787821"/>
            <a:ext cx="8762337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P3 – Practice </a:t>
            </a:r>
            <a:r>
              <a:rPr lang="en-US" sz="6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ขั้นให้ลองปฏิบัติ</a:t>
            </a:r>
            <a:endParaRPr lang="en-US" sz="6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ให้ปฏิบัติตามขั้นตอน</a:t>
            </a: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  <a:p>
            <a:pPr lvl="2" eaLnBrk="1" hangingPunct="1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พร้อมอธิบายไปพร้อมกัน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แก้ไขข้อผิดพลาดเมื่อพบ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ให้ทำซ้ำๆ</a:t>
            </a: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จนกว่า</a:t>
            </a:r>
            <a:r>
              <a:rPr lang="en-US" sz="44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จะ</a:t>
            </a:r>
            <a:endParaRPr lang="en-US" sz="4400" b="1" dirty="0" smtClean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None/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en-US" sz="44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ปฏิบัติ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ได้ดี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5" descr="imagesCAELXQ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58" y="3295696"/>
            <a:ext cx="3045206" cy="2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99" y="625394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610" y="143126"/>
            <a:ext cx="9002907" cy="145508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ขั้นตอนการสอนงาน 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 P</a:t>
            </a:r>
          </a:p>
        </p:txBody>
      </p:sp>
    </p:spTree>
    <p:extLst>
      <p:ext uri="{BB962C8B-B14F-4D97-AF65-F5344CB8AC3E}">
        <p14:creationId xmlns:p14="http://schemas.microsoft.com/office/powerpoint/2010/main" val="37081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1517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6976" y="1711623"/>
            <a:ext cx="8899541" cy="4647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P4 – Put to Work / Follow up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en-US" sz="6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ขั้นลงมือทำจริง</a:t>
            </a: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</a:t>
            </a:r>
            <a:r>
              <a:rPr lang="en-US" sz="6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ติดตามผล</a:t>
            </a:r>
            <a:endParaRPr lang="en-US" sz="6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กำหนดความรับผิดชอบ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ระบุบุคคลที่จะคอยช่วยเหลือ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สนับสนุนให้เกิดการซักถาม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หมั่นคอยติดตาม</a:t>
            </a: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ประเมินผล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5" descr="imagesCAELXQ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75" y="3968746"/>
            <a:ext cx="2503342" cy="23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88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63610" y="143126"/>
            <a:ext cx="9002907" cy="145508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ขั้นตอนการสอนงาน </a:t>
            </a:r>
            <a:r>
              <a:rPr lang="en-US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4 P</a:t>
            </a:r>
          </a:p>
        </p:txBody>
      </p:sp>
    </p:spTree>
    <p:extLst>
      <p:ext uri="{BB962C8B-B14F-4D97-AF65-F5344CB8AC3E}">
        <p14:creationId xmlns:p14="http://schemas.microsoft.com/office/powerpoint/2010/main" val="39104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77419" y="636313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076" y="196774"/>
            <a:ext cx="8868358" cy="140939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หัวหน้างาน กับบทบาท “พี่เลี้ยง”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076" y="1836754"/>
            <a:ext cx="8804744" cy="41823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buClr>
                <a:schemeClr val="tx1"/>
              </a:buClr>
            </a:pPr>
            <a:endParaRPr lang="en-US" sz="22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10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เป็นที่ปรึกษา</a:t>
            </a:r>
            <a:r>
              <a:rPr lang="en-US" sz="10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0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ทั้งด้านงาน</a:t>
            </a:r>
            <a:r>
              <a:rPr lang="en-US" sz="10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–</a:t>
            </a:r>
            <a:r>
              <a:rPr lang="en-US" sz="10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ส่วนตัว</a:t>
            </a:r>
            <a:endParaRPr lang="en-US" sz="10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sz="10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10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เป็นผู้มีคุณสมบัติ</a:t>
            </a:r>
            <a:endParaRPr lang="en-US" sz="10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4" algn="l" fontAlgn="auto">
              <a:buFontTx/>
              <a:buBlip>
                <a:blip r:embed="rId2"/>
              </a:buBlip>
            </a:pPr>
            <a:r>
              <a:rPr lang="en-US" sz="8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8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ทักษะในงานดี</a:t>
            </a:r>
            <a:endParaRPr lang="en-US" sz="8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4" algn="l" fontAlgn="auto">
              <a:buFontTx/>
              <a:buBlip>
                <a:blip r:embed="rId2"/>
              </a:buBlip>
            </a:pPr>
            <a:r>
              <a:rPr lang="en-US" sz="8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8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มนุษยสัมพันธ์ดี</a:t>
            </a:r>
            <a:endParaRPr lang="en-US" sz="8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4" algn="l" fontAlgn="auto">
              <a:buFontTx/>
              <a:buBlip>
                <a:blip r:embed="rId2"/>
              </a:buBlip>
            </a:pPr>
            <a:r>
              <a:rPr lang="en-US" sz="8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8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ทัศนคติดี</a:t>
            </a:r>
            <a:endParaRPr lang="en-US" sz="8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5" descr="imagesCAELXQ1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26" y="2968548"/>
            <a:ext cx="3348807" cy="31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0" y="6249724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2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3455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9026" y="469126"/>
            <a:ext cx="8730532" cy="5735603"/>
            <a:chOff x="2962" y="387"/>
            <a:chExt cx="2447" cy="2613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2962" y="387"/>
              <a:ext cx="2447" cy="261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133" y="602"/>
              <a:ext cx="2081" cy="2271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1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เทคนิคการจูงใจ</a:t>
              </a:r>
              <a:endPara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2115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5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59163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2965837" y="315583"/>
            <a:ext cx="5974084" cy="1377043"/>
            <a:chOff x="214282" y="1285860"/>
            <a:chExt cx="3042755" cy="2419361"/>
          </a:xfrm>
        </p:grpSpPr>
        <p:pic>
          <p:nvPicPr>
            <p:cNvPr id="7" name="Picture 6" descr="p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1285860"/>
              <a:ext cx="3042755" cy="24193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640799" y="1883360"/>
              <a:ext cx="2000264" cy="1459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sz="4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ความต้องการ</a:t>
              </a: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2965837" y="2731014"/>
            <a:ext cx="5974084" cy="1377043"/>
            <a:chOff x="214282" y="1285860"/>
            <a:chExt cx="3042755" cy="2419361"/>
          </a:xfrm>
        </p:grpSpPr>
        <p:pic>
          <p:nvPicPr>
            <p:cNvPr id="17" name="Picture 16" descr="p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282" y="1285860"/>
              <a:ext cx="3042755" cy="24193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8" name="TextBox 2"/>
            <p:cNvSpPr txBox="1">
              <a:spLocks noChangeArrowheads="1"/>
            </p:cNvSpPr>
            <p:nvPr/>
          </p:nvSpPr>
          <p:spPr bwMode="auto">
            <a:xfrm>
              <a:off x="640798" y="1790161"/>
              <a:ext cx="2000264" cy="14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sz="48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แรงจูงใจ</a:t>
              </a: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2902225" y="5088104"/>
            <a:ext cx="5974084" cy="1377043"/>
            <a:chOff x="182774" y="1183359"/>
            <a:chExt cx="3042755" cy="2419361"/>
          </a:xfrm>
        </p:grpSpPr>
        <p:pic>
          <p:nvPicPr>
            <p:cNvPr id="20" name="Picture 19" descr="p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774" y="1183359"/>
              <a:ext cx="3042755" cy="24193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"/>
            <p:cNvSpPr txBox="1">
              <a:spLocks noChangeArrowheads="1"/>
            </p:cNvSpPr>
            <p:nvPr/>
          </p:nvSpPr>
          <p:spPr bwMode="auto">
            <a:xfrm>
              <a:off x="496230" y="1771186"/>
              <a:ext cx="2211785" cy="1243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sz="4000" b="1" dirty="0">
                  <a:latin typeface="BrowalliaUPC" panose="020B0604020202020204" pitchFamily="34" charset="-34"/>
                  <a:cs typeface="BrowalliaUPC" panose="020B0604020202020204" pitchFamily="34" charset="-34"/>
                </a:rPr>
                <a:t>พฤติกรรมของคน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116109" y="367932"/>
            <a:ext cx="2518426" cy="6207905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การจูง</a:t>
            </a:r>
          </a:p>
          <a:p>
            <a:pPr algn="ctr"/>
            <a:r>
              <a:rPr lang="th-TH" sz="12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ใจ</a:t>
            </a:r>
            <a:endParaRPr lang="en-US" sz="12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639859" y="1866253"/>
            <a:ext cx="2457063" cy="8064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639859" y="4255681"/>
            <a:ext cx="2457063" cy="8064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45755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3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77419" y="634617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th-TH" sz="1400" dirty="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1298" y="77195"/>
            <a:ext cx="3794449" cy="916084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ปัจจัยจูงใจ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11" descr="motivation-penc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" y="2862470"/>
            <a:ext cx="2991804" cy="33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0" y="623276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41009" y="1104267"/>
            <a:ext cx="6525415" cy="5682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รายได้ และสวัสดิการ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ความมั่นคง 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ความก้าวหน้า 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สภาพการทำงาน </a:t>
            </a:r>
            <a:r>
              <a:rPr lang="th-TH" sz="2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(สถานที่ วันหยุด บริการคนอื่น ยืนทำงาน)</a:t>
            </a:r>
            <a:endParaRPr lang="en-GB" sz="20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เพื่อนร่วมงาน / หัวหน้างาน 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งานที่น่าสนใจ 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ชื่อเสียงและนโยบายองค์กร </a:t>
            </a: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การยอมรับในความรู้ความสามารถ </a:t>
            </a:r>
            <a:r>
              <a:rPr lang="en-GB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  <a:p>
            <a:pPr marL="533387" indent="-533387" fontAlgn="auto">
              <a:buBlip>
                <a:blip r:embed="rId4"/>
              </a:buBlip>
            </a:pPr>
            <a:r>
              <a:rPr lang="th-TH" sz="32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โอกาสประสบความสำเร็จในชีวิต</a:t>
            </a:r>
            <a:endParaRPr lang="en-GB" sz="32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10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10245" y="637831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th-TH" sz="1400" dirty="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933065" y="-1074751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933065" y="-1074751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rot="-5400000">
            <a:off x="1808923" y="-600657"/>
            <a:ext cx="5478448" cy="8873659"/>
            <a:chOff x="2933" y="1868"/>
            <a:chExt cx="1762" cy="1200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933" y="1868"/>
              <a:ext cx="630" cy="1200"/>
            </a:xfrm>
            <a:custGeom>
              <a:avLst/>
              <a:gdLst>
                <a:gd name="T0" fmla="*/ 594 w 630"/>
                <a:gd name="T1" fmla="*/ 1080 h 1200"/>
                <a:gd name="T2" fmla="*/ 546 w 630"/>
                <a:gd name="T3" fmla="*/ 1072 h 1200"/>
                <a:gd name="T4" fmla="*/ 502 w 630"/>
                <a:gd name="T5" fmla="*/ 1044 h 1200"/>
                <a:gd name="T6" fmla="*/ 490 w 630"/>
                <a:gd name="T7" fmla="*/ 1034 h 1200"/>
                <a:gd name="T8" fmla="*/ 454 w 630"/>
                <a:gd name="T9" fmla="*/ 992 h 1200"/>
                <a:gd name="T10" fmla="*/ 414 w 630"/>
                <a:gd name="T11" fmla="*/ 922 h 1200"/>
                <a:gd name="T12" fmla="*/ 384 w 630"/>
                <a:gd name="T13" fmla="*/ 834 h 1200"/>
                <a:gd name="T14" fmla="*/ 362 w 630"/>
                <a:gd name="T15" fmla="*/ 734 h 1200"/>
                <a:gd name="T16" fmla="*/ 356 w 630"/>
                <a:gd name="T17" fmla="*/ 668 h 1200"/>
                <a:gd name="T18" fmla="*/ 354 w 630"/>
                <a:gd name="T19" fmla="*/ 600 h 1200"/>
                <a:gd name="T20" fmla="*/ 354 w 630"/>
                <a:gd name="T21" fmla="*/ 566 h 1200"/>
                <a:gd name="T22" fmla="*/ 362 w 630"/>
                <a:gd name="T23" fmla="*/ 468 h 1200"/>
                <a:gd name="T24" fmla="*/ 372 w 630"/>
                <a:gd name="T25" fmla="*/ 416 h 1200"/>
                <a:gd name="T26" fmla="*/ 398 w 630"/>
                <a:gd name="T27" fmla="*/ 322 h 1200"/>
                <a:gd name="T28" fmla="*/ 434 w 630"/>
                <a:gd name="T29" fmla="*/ 242 h 1200"/>
                <a:gd name="T30" fmla="*/ 478 w 630"/>
                <a:gd name="T31" fmla="*/ 180 h 1200"/>
                <a:gd name="T32" fmla="*/ 502 w 630"/>
                <a:gd name="T33" fmla="*/ 156 h 1200"/>
                <a:gd name="T34" fmla="*/ 524 w 630"/>
                <a:gd name="T35" fmla="*/ 140 h 1200"/>
                <a:gd name="T36" fmla="*/ 570 w 630"/>
                <a:gd name="T37" fmla="*/ 122 h 1200"/>
                <a:gd name="T38" fmla="*/ 594 w 630"/>
                <a:gd name="T39" fmla="*/ 120 h 1200"/>
                <a:gd name="T40" fmla="*/ 626 w 630"/>
                <a:gd name="T41" fmla="*/ 126 h 1200"/>
                <a:gd name="T42" fmla="*/ 342 w 630"/>
                <a:gd name="T43" fmla="*/ 6 h 1200"/>
                <a:gd name="T44" fmla="*/ 322 w 630"/>
                <a:gd name="T45" fmla="*/ 2 h 1200"/>
                <a:gd name="T46" fmla="*/ 300 w 630"/>
                <a:gd name="T47" fmla="*/ 0 h 1200"/>
                <a:gd name="T48" fmla="*/ 260 w 630"/>
                <a:gd name="T49" fmla="*/ 6 h 1200"/>
                <a:gd name="T50" fmla="*/ 222 w 630"/>
                <a:gd name="T51" fmla="*/ 22 h 1200"/>
                <a:gd name="T52" fmla="*/ 202 w 630"/>
                <a:gd name="T53" fmla="*/ 34 h 1200"/>
                <a:gd name="T54" fmla="*/ 164 w 630"/>
                <a:gd name="T55" fmla="*/ 66 h 1200"/>
                <a:gd name="T56" fmla="*/ 128 w 630"/>
                <a:gd name="T57" fmla="*/ 108 h 1200"/>
                <a:gd name="T58" fmla="*/ 98 w 630"/>
                <a:gd name="T59" fmla="*/ 160 h 1200"/>
                <a:gd name="T60" fmla="*/ 82 w 630"/>
                <a:gd name="T61" fmla="*/ 188 h 1200"/>
                <a:gd name="T62" fmla="*/ 48 w 630"/>
                <a:gd name="T63" fmla="*/ 276 h 1200"/>
                <a:gd name="T64" fmla="*/ 22 w 630"/>
                <a:gd name="T65" fmla="*/ 376 h 1200"/>
                <a:gd name="T66" fmla="*/ 6 w 630"/>
                <a:gd name="T67" fmla="*/ 484 h 1200"/>
                <a:gd name="T68" fmla="*/ 0 w 630"/>
                <a:gd name="T69" fmla="*/ 600 h 1200"/>
                <a:gd name="T70" fmla="*/ 2 w 630"/>
                <a:gd name="T71" fmla="*/ 660 h 1200"/>
                <a:gd name="T72" fmla="*/ 14 w 630"/>
                <a:gd name="T73" fmla="*/ 772 h 1200"/>
                <a:gd name="T74" fmla="*/ 34 w 630"/>
                <a:gd name="T75" fmla="*/ 876 h 1200"/>
                <a:gd name="T76" fmla="*/ 64 w 630"/>
                <a:gd name="T77" fmla="*/ 970 h 1200"/>
                <a:gd name="T78" fmla="*/ 82 w 630"/>
                <a:gd name="T79" fmla="*/ 1012 h 1200"/>
                <a:gd name="T80" fmla="*/ 112 w 630"/>
                <a:gd name="T81" fmla="*/ 1068 h 1200"/>
                <a:gd name="T82" fmla="*/ 146 w 630"/>
                <a:gd name="T83" fmla="*/ 1114 h 1200"/>
                <a:gd name="T84" fmla="*/ 182 w 630"/>
                <a:gd name="T85" fmla="*/ 1152 h 1200"/>
                <a:gd name="T86" fmla="*/ 222 w 630"/>
                <a:gd name="T87" fmla="*/ 1180 h 1200"/>
                <a:gd name="T88" fmla="*/ 242 w 630"/>
                <a:gd name="T89" fmla="*/ 1188 h 1200"/>
                <a:gd name="T90" fmla="*/ 280 w 630"/>
                <a:gd name="T91" fmla="*/ 1200 h 1200"/>
                <a:gd name="T92" fmla="*/ 300 w 630"/>
                <a:gd name="T93" fmla="*/ 1200 h 1200"/>
                <a:gd name="T94" fmla="*/ 346 w 630"/>
                <a:gd name="T95" fmla="*/ 1194 h 1200"/>
                <a:gd name="T96" fmla="*/ 630 w 630"/>
                <a:gd name="T97" fmla="*/ 1074 h 1200"/>
                <a:gd name="T98" fmla="*/ 612 w 630"/>
                <a:gd name="T99" fmla="*/ 1080 h 1200"/>
                <a:gd name="T100" fmla="*/ 594 w 630"/>
                <a:gd name="T101" fmla="*/ 1080 h 12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30" h="1200">
                  <a:moveTo>
                    <a:pt x="594" y="1080"/>
                  </a:moveTo>
                  <a:lnTo>
                    <a:pt x="594" y="1080"/>
                  </a:lnTo>
                  <a:lnTo>
                    <a:pt x="570" y="1078"/>
                  </a:lnTo>
                  <a:lnTo>
                    <a:pt x="546" y="1072"/>
                  </a:lnTo>
                  <a:lnTo>
                    <a:pt x="524" y="1060"/>
                  </a:lnTo>
                  <a:lnTo>
                    <a:pt x="502" y="1044"/>
                  </a:lnTo>
                  <a:lnTo>
                    <a:pt x="490" y="1034"/>
                  </a:lnTo>
                  <a:lnTo>
                    <a:pt x="478" y="1022"/>
                  </a:lnTo>
                  <a:lnTo>
                    <a:pt x="454" y="992"/>
                  </a:lnTo>
                  <a:lnTo>
                    <a:pt x="434" y="960"/>
                  </a:lnTo>
                  <a:lnTo>
                    <a:pt x="414" y="922"/>
                  </a:lnTo>
                  <a:lnTo>
                    <a:pt x="398" y="880"/>
                  </a:lnTo>
                  <a:lnTo>
                    <a:pt x="384" y="834"/>
                  </a:lnTo>
                  <a:lnTo>
                    <a:pt x="372" y="786"/>
                  </a:lnTo>
                  <a:lnTo>
                    <a:pt x="362" y="734"/>
                  </a:lnTo>
                  <a:lnTo>
                    <a:pt x="356" y="668"/>
                  </a:lnTo>
                  <a:lnTo>
                    <a:pt x="354" y="634"/>
                  </a:lnTo>
                  <a:lnTo>
                    <a:pt x="354" y="600"/>
                  </a:lnTo>
                  <a:lnTo>
                    <a:pt x="354" y="566"/>
                  </a:lnTo>
                  <a:lnTo>
                    <a:pt x="356" y="532"/>
                  </a:lnTo>
                  <a:lnTo>
                    <a:pt x="362" y="468"/>
                  </a:lnTo>
                  <a:lnTo>
                    <a:pt x="372" y="416"/>
                  </a:lnTo>
                  <a:lnTo>
                    <a:pt x="384" y="366"/>
                  </a:lnTo>
                  <a:lnTo>
                    <a:pt x="398" y="322"/>
                  </a:lnTo>
                  <a:lnTo>
                    <a:pt x="414" y="280"/>
                  </a:lnTo>
                  <a:lnTo>
                    <a:pt x="434" y="242"/>
                  </a:lnTo>
                  <a:lnTo>
                    <a:pt x="454" y="208"/>
                  </a:lnTo>
                  <a:lnTo>
                    <a:pt x="478" y="180"/>
                  </a:lnTo>
                  <a:lnTo>
                    <a:pt x="490" y="168"/>
                  </a:lnTo>
                  <a:lnTo>
                    <a:pt x="502" y="156"/>
                  </a:lnTo>
                  <a:lnTo>
                    <a:pt x="524" y="140"/>
                  </a:lnTo>
                  <a:lnTo>
                    <a:pt x="546" y="130"/>
                  </a:lnTo>
                  <a:lnTo>
                    <a:pt x="570" y="122"/>
                  </a:lnTo>
                  <a:lnTo>
                    <a:pt x="594" y="120"/>
                  </a:lnTo>
                  <a:lnTo>
                    <a:pt x="610" y="122"/>
                  </a:lnTo>
                  <a:lnTo>
                    <a:pt x="626" y="126"/>
                  </a:lnTo>
                  <a:lnTo>
                    <a:pt x="382" y="22"/>
                  </a:lnTo>
                  <a:lnTo>
                    <a:pt x="342" y="6"/>
                  </a:lnTo>
                  <a:lnTo>
                    <a:pt x="322" y="2"/>
                  </a:lnTo>
                  <a:lnTo>
                    <a:pt x="300" y="0"/>
                  </a:lnTo>
                  <a:lnTo>
                    <a:pt x="280" y="2"/>
                  </a:lnTo>
                  <a:lnTo>
                    <a:pt x="260" y="6"/>
                  </a:lnTo>
                  <a:lnTo>
                    <a:pt x="242" y="12"/>
                  </a:lnTo>
                  <a:lnTo>
                    <a:pt x="222" y="22"/>
                  </a:lnTo>
                  <a:lnTo>
                    <a:pt x="202" y="34"/>
                  </a:lnTo>
                  <a:lnTo>
                    <a:pt x="182" y="48"/>
                  </a:lnTo>
                  <a:lnTo>
                    <a:pt x="164" y="66"/>
                  </a:lnTo>
                  <a:lnTo>
                    <a:pt x="146" y="86"/>
                  </a:lnTo>
                  <a:lnTo>
                    <a:pt x="128" y="108"/>
                  </a:lnTo>
                  <a:lnTo>
                    <a:pt x="112" y="134"/>
                  </a:lnTo>
                  <a:lnTo>
                    <a:pt x="98" y="160"/>
                  </a:lnTo>
                  <a:lnTo>
                    <a:pt x="82" y="188"/>
                  </a:lnTo>
                  <a:lnTo>
                    <a:pt x="64" y="230"/>
                  </a:lnTo>
                  <a:lnTo>
                    <a:pt x="48" y="276"/>
                  </a:lnTo>
                  <a:lnTo>
                    <a:pt x="34" y="324"/>
                  </a:lnTo>
                  <a:lnTo>
                    <a:pt x="22" y="376"/>
                  </a:lnTo>
                  <a:lnTo>
                    <a:pt x="14" y="428"/>
                  </a:lnTo>
                  <a:lnTo>
                    <a:pt x="6" y="484"/>
                  </a:lnTo>
                  <a:lnTo>
                    <a:pt x="2" y="542"/>
                  </a:lnTo>
                  <a:lnTo>
                    <a:pt x="0" y="600"/>
                  </a:lnTo>
                  <a:lnTo>
                    <a:pt x="2" y="660"/>
                  </a:lnTo>
                  <a:lnTo>
                    <a:pt x="6" y="716"/>
                  </a:lnTo>
                  <a:lnTo>
                    <a:pt x="14" y="772"/>
                  </a:lnTo>
                  <a:lnTo>
                    <a:pt x="22" y="826"/>
                  </a:lnTo>
                  <a:lnTo>
                    <a:pt x="34" y="876"/>
                  </a:lnTo>
                  <a:lnTo>
                    <a:pt x="48" y="924"/>
                  </a:lnTo>
                  <a:lnTo>
                    <a:pt x="64" y="970"/>
                  </a:lnTo>
                  <a:lnTo>
                    <a:pt x="82" y="1012"/>
                  </a:lnTo>
                  <a:lnTo>
                    <a:pt x="98" y="1040"/>
                  </a:lnTo>
                  <a:lnTo>
                    <a:pt x="112" y="1068"/>
                  </a:lnTo>
                  <a:lnTo>
                    <a:pt x="128" y="1092"/>
                  </a:lnTo>
                  <a:lnTo>
                    <a:pt x="146" y="1114"/>
                  </a:lnTo>
                  <a:lnTo>
                    <a:pt x="164" y="1134"/>
                  </a:lnTo>
                  <a:lnTo>
                    <a:pt x="182" y="1152"/>
                  </a:lnTo>
                  <a:lnTo>
                    <a:pt x="202" y="1168"/>
                  </a:lnTo>
                  <a:lnTo>
                    <a:pt x="222" y="1180"/>
                  </a:lnTo>
                  <a:lnTo>
                    <a:pt x="242" y="1188"/>
                  </a:lnTo>
                  <a:lnTo>
                    <a:pt x="260" y="1196"/>
                  </a:lnTo>
                  <a:lnTo>
                    <a:pt x="280" y="1200"/>
                  </a:lnTo>
                  <a:lnTo>
                    <a:pt x="300" y="1200"/>
                  </a:lnTo>
                  <a:lnTo>
                    <a:pt x="324" y="1198"/>
                  </a:lnTo>
                  <a:lnTo>
                    <a:pt x="346" y="1194"/>
                  </a:lnTo>
                  <a:lnTo>
                    <a:pt x="378" y="1180"/>
                  </a:lnTo>
                  <a:lnTo>
                    <a:pt x="630" y="1074"/>
                  </a:lnTo>
                  <a:lnTo>
                    <a:pt x="612" y="1080"/>
                  </a:lnTo>
                  <a:lnTo>
                    <a:pt x="594" y="1080"/>
                  </a:lnTo>
                  <a:close/>
                </a:path>
              </a:pathLst>
            </a:custGeom>
            <a:solidFill>
              <a:srgbClr val="0000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287" y="1988"/>
              <a:ext cx="560" cy="960"/>
            </a:xfrm>
            <a:custGeom>
              <a:avLst/>
              <a:gdLst>
                <a:gd name="T0" fmla="*/ 532 w 560"/>
                <a:gd name="T1" fmla="*/ 840 h 960"/>
                <a:gd name="T2" fmla="*/ 504 w 560"/>
                <a:gd name="T3" fmla="*/ 836 h 960"/>
                <a:gd name="T4" fmla="*/ 476 w 560"/>
                <a:gd name="T5" fmla="*/ 824 h 960"/>
                <a:gd name="T6" fmla="*/ 452 w 560"/>
                <a:gd name="T7" fmla="*/ 802 h 960"/>
                <a:gd name="T8" fmla="*/ 428 w 560"/>
                <a:gd name="T9" fmla="*/ 776 h 960"/>
                <a:gd name="T10" fmla="*/ 412 w 560"/>
                <a:gd name="T11" fmla="*/ 750 h 960"/>
                <a:gd name="T12" fmla="*/ 384 w 560"/>
                <a:gd name="T13" fmla="*/ 686 h 960"/>
                <a:gd name="T14" fmla="*/ 364 w 560"/>
                <a:gd name="T15" fmla="*/ 610 h 960"/>
                <a:gd name="T16" fmla="*/ 352 w 560"/>
                <a:gd name="T17" fmla="*/ 526 h 960"/>
                <a:gd name="T18" fmla="*/ 352 w 560"/>
                <a:gd name="T19" fmla="*/ 480 h 960"/>
                <a:gd name="T20" fmla="*/ 356 w 560"/>
                <a:gd name="T21" fmla="*/ 392 h 960"/>
                <a:gd name="T22" fmla="*/ 372 w 560"/>
                <a:gd name="T23" fmla="*/ 312 h 960"/>
                <a:gd name="T24" fmla="*/ 396 w 560"/>
                <a:gd name="T25" fmla="*/ 242 h 960"/>
                <a:gd name="T26" fmla="*/ 428 w 560"/>
                <a:gd name="T27" fmla="*/ 186 h 960"/>
                <a:gd name="T28" fmla="*/ 440 w 560"/>
                <a:gd name="T29" fmla="*/ 170 h 960"/>
                <a:gd name="T30" fmla="*/ 464 w 560"/>
                <a:gd name="T31" fmla="*/ 146 h 960"/>
                <a:gd name="T32" fmla="*/ 490 w 560"/>
                <a:gd name="T33" fmla="*/ 130 h 960"/>
                <a:gd name="T34" fmla="*/ 518 w 560"/>
                <a:gd name="T35" fmla="*/ 122 h 960"/>
                <a:gd name="T36" fmla="*/ 532 w 560"/>
                <a:gd name="T37" fmla="*/ 120 h 960"/>
                <a:gd name="T38" fmla="*/ 556 w 560"/>
                <a:gd name="T39" fmla="*/ 124 h 960"/>
                <a:gd name="T40" fmla="*/ 272 w 560"/>
                <a:gd name="T41" fmla="*/ 6 h 960"/>
                <a:gd name="T42" fmla="*/ 256 w 560"/>
                <a:gd name="T43" fmla="*/ 2 h 960"/>
                <a:gd name="T44" fmla="*/ 240 w 560"/>
                <a:gd name="T45" fmla="*/ 0 h 960"/>
                <a:gd name="T46" fmla="*/ 192 w 560"/>
                <a:gd name="T47" fmla="*/ 10 h 960"/>
                <a:gd name="T48" fmla="*/ 148 w 560"/>
                <a:gd name="T49" fmla="*/ 36 h 960"/>
                <a:gd name="T50" fmla="*/ 136 w 560"/>
                <a:gd name="T51" fmla="*/ 48 h 960"/>
                <a:gd name="T52" fmla="*/ 100 w 560"/>
                <a:gd name="T53" fmla="*/ 88 h 960"/>
                <a:gd name="T54" fmla="*/ 60 w 560"/>
                <a:gd name="T55" fmla="*/ 160 h 960"/>
                <a:gd name="T56" fmla="*/ 30 w 560"/>
                <a:gd name="T57" fmla="*/ 246 h 960"/>
                <a:gd name="T58" fmla="*/ 8 w 560"/>
                <a:gd name="T59" fmla="*/ 348 h 960"/>
                <a:gd name="T60" fmla="*/ 2 w 560"/>
                <a:gd name="T61" fmla="*/ 412 h 960"/>
                <a:gd name="T62" fmla="*/ 0 w 560"/>
                <a:gd name="T63" fmla="*/ 480 h 960"/>
                <a:gd name="T64" fmla="*/ 0 w 560"/>
                <a:gd name="T65" fmla="*/ 514 h 960"/>
                <a:gd name="T66" fmla="*/ 8 w 560"/>
                <a:gd name="T67" fmla="*/ 614 h 960"/>
                <a:gd name="T68" fmla="*/ 18 w 560"/>
                <a:gd name="T69" fmla="*/ 666 h 960"/>
                <a:gd name="T70" fmla="*/ 44 w 560"/>
                <a:gd name="T71" fmla="*/ 760 h 960"/>
                <a:gd name="T72" fmla="*/ 80 w 560"/>
                <a:gd name="T73" fmla="*/ 840 h 960"/>
                <a:gd name="T74" fmla="*/ 124 w 560"/>
                <a:gd name="T75" fmla="*/ 902 h 960"/>
                <a:gd name="T76" fmla="*/ 148 w 560"/>
                <a:gd name="T77" fmla="*/ 924 h 960"/>
                <a:gd name="T78" fmla="*/ 170 w 560"/>
                <a:gd name="T79" fmla="*/ 940 h 960"/>
                <a:gd name="T80" fmla="*/ 216 w 560"/>
                <a:gd name="T81" fmla="*/ 958 h 960"/>
                <a:gd name="T82" fmla="*/ 240 w 560"/>
                <a:gd name="T83" fmla="*/ 960 h 960"/>
                <a:gd name="T84" fmla="*/ 276 w 560"/>
                <a:gd name="T85" fmla="*/ 954 h 960"/>
                <a:gd name="T86" fmla="*/ 560 w 560"/>
                <a:gd name="T87" fmla="*/ 836 h 960"/>
                <a:gd name="T88" fmla="*/ 546 w 560"/>
                <a:gd name="T89" fmla="*/ 840 h 960"/>
                <a:gd name="T90" fmla="*/ 532 w 560"/>
                <a:gd name="T91" fmla="*/ 840 h 9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0" h="960">
                  <a:moveTo>
                    <a:pt x="532" y="840"/>
                  </a:moveTo>
                  <a:lnTo>
                    <a:pt x="532" y="840"/>
                  </a:lnTo>
                  <a:lnTo>
                    <a:pt x="518" y="840"/>
                  </a:lnTo>
                  <a:lnTo>
                    <a:pt x="504" y="836"/>
                  </a:lnTo>
                  <a:lnTo>
                    <a:pt x="490" y="830"/>
                  </a:lnTo>
                  <a:lnTo>
                    <a:pt x="476" y="824"/>
                  </a:lnTo>
                  <a:lnTo>
                    <a:pt x="464" y="814"/>
                  </a:lnTo>
                  <a:lnTo>
                    <a:pt x="452" y="802"/>
                  </a:lnTo>
                  <a:lnTo>
                    <a:pt x="440" y="790"/>
                  </a:lnTo>
                  <a:lnTo>
                    <a:pt x="428" y="776"/>
                  </a:lnTo>
                  <a:lnTo>
                    <a:pt x="412" y="750"/>
                  </a:lnTo>
                  <a:lnTo>
                    <a:pt x="396" y="720"/>
                  </a:lnTo>
                  <a:lnTo>
                    <a:pt x="384" y="686"/>
                  </a:lnTo>
                  <a:lnTo>
                    <a:pt x="372" y="650"/>
                  </a:lnTo>
                  <a:lnTo>
                    <a:pt x="364" y="610"/>
                  </a:lnTo>
                  <a:lnTo>
                    <a:pt x="356" y="568"/>
                  </a:lnTo>
                  <a:lnTo>
                    <a:pt x="352" y="526"/>
                  </a:lnTo>
                  <a:lnTo>
                    <a:pt x="352" y="480"/>
                  </a:lnTo>
                  <a:lnTo>
                    <a:pt x="352" y="436"/>
                  </a:lnTo>
                  <a:lnTo>
                    <a:pt x="356" y="392"/>
                  </a:lnTo>
                  <a:lnTo>
                    <a:pt x="364" y="350"/>
                  </a:lnTo>
                  <a:lnTo>
                    <a:pt x="372" y="312"/>
                  </a:lnTo>
                  <a:lnTo>
                    <a:pt x="384" y="276"/>
                  </a:lnTo>
                  <a:lnTo>
                    <a:pt x="396" y="242"/>
                  </a:lnTo>
                  <a:lnTo>
                    <a:pt x="412" y="212"/>
                  </a:lnTo>
                  <a:lnTo>
                    <a:pt x="428" y="186"/>
                  </a:lnTo>
                  <a:lnTo>
                    <a:pt x="440" y="170"/>
                  </a:lnTo>
                  <a:lnTo>
                    <a:pt x="452" y="158"/>
                  </a:lnTo>
                  <a:lnTo>
                    <a:pt x="464" y="146"/>
                  </a:lnTo>
                  <a:lnTo>
                    <a:pt x="476" y="138"/>
                  </a:lnTo>
                  <a:lnTo>
                    <a:pt x="490" y="130"/>
                  </a:lnTo>
                  <a:lnTo>
                    <a:pt x="504" y="124"/>
                  </a:lnTo>
                  <a:lnTo>
                    <a:pt x="518" y="122"/>
                  </a:lnTo>
                  <a:lnTo>
                    <a:pt x="532" y="120"/>
                  </a:lnTo>
                  <a:lnTo>
                    <a:pt x="544" y="122"/>
                  </a:lnTo>
                  <a:lnTo>
                    <a:pt x="556" y="124"/>
                  </a:lnTo>
                  <a:lnTo>
                    <a:pt x="304" y="18"/>
                  </a:lnTo>
                  <a:lnTo>
                    <a:pt x="272" y="6"/>
                  </a:lnTo>
                  <a:lnTo>
                    <a:pt x="256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10"/>
                  </a:lnTo>
                  <a:lnTo>
                    <a:pt x="170" y="20"/>
                  </a:lnTo>
                  <a:lnTo>
                    <a:pt x="148" y="36"/>
                  </a:lnTo>
                  <a:lnTo>
                    <a:pt x="136" y="48"/>
                  </a:lnTo>
                  <a:lnTo>
                    <a:pt x="124" y="60"/>
                  </a:lnTo>
                  <a:lnTo>
                    <a:pt x="100" y="88"/>
                  </a:lnTo>
                  <a:lnTo>
                    <a:pt x="80" y="122"/>
                  </a:lnTo>
                  <a:lnTo>
                    <a:pt x="60" y="160"/>
                  </a:lnTo>
                  <a:lnTo>
                    <a:pt x="44" y="202"/>
                  </a:lnTo>
                  <a:lnTo>
                    <a:pt x="30" y="246"/>
                  </a:lnTo>
                  <a:lnTo>
                    <a:pt x="18" y="296"/>
                  </a:lnTo>
                  <a:lnTo>
                    <a:pt x="8" y="348"/>
                  </a:lnTo>
                  <a:lnTo>
                    <a:pt x="2" y="412"/>
                  </a:lnTo>
                  <a:lnTo>
                    <a:pt x="0" y="446"/>
                  </a:lnTo>
                  <a:lnTo>
                    <a:pt x="0" y="480"/>
                  </a:lnTo>
                  <a:lnTo>
                    <a:pt x="0" y="514"/>
                  </a:lnTo>
                  <a:lnTo>
                    <a:pt x="2" y="548"/>
                  </a:lnTo>
                  <a:lnTo>
                    <a:pt x="8" y="614"/>
                  </a:lnTo>
                  <a:lnTo>
                    <a:pt x="18" y="666"/>
                  </a:lnTo>
                  <a:lnTo>
                    <a:pt x="30" y="714"/>
                  </a:lnTo>
                  <a:lnTo>
                    <a:pt x="44" y="760"/>
                  </a:lnTo>
                  <a:lnTo>
                    <a:pt x="60" y="802"/>
                  </a:lnTo>
                  <a:lnTo>
                    <a:pt x="80" y="840"/>
                  </a:lnTo>
                  <a:lnTo>
                    <a:pt x="100" y="872"/>
                  </a:lnTo>
                  <a:lnTo>
                    <a:pt x="124" y="902"/>
                  </a:lnTo>
                  <a:lnTo>
                    <a:pt x="136" y="914"/>
                  </a:lnTo>
                  <a:lnTo>
                    <a:pt x="148" y="924"/>
                  </a:lnTo>
                  <a:lnTo>
                    <a:pt x="170" y="940"/>
                  </a:lnTo>
                  <a:lnTo>
                    <a:pt x="192" y="952"/>
                  </a:lnTo>
                  <a:lnTo>
                    <a:pt x="216" y="958"/>
                  </a:lnTo>
                  <a:lnTo>
                    <a:pt x="240" y="960"/>
                  </a:lnTo>
                  <a:lnTo>
                    <a:pt x="258" y="960"/>
                  </a:lnTo>
                  <a:lnTo>
                    <a:pt x="276" y="954"/>
                  </a:lnTo>
                  <a:lnTo>
                    <a:pt x="300" y="944"/>
                  </a:lnTo>
                  <a:lnTo>
                    <a:pt x="560" y="836"/>
                  </a:lnTo>
                  <a:lnTo>
                    <a:pt x="546" y="840"/>
                  </a:lnTo>
                  <a:lnTo>
                    <a:pt x="532" y="84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639" y="2108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rgbClr val="9900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991" y="2228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rgbClr val="FF33CC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343" y="2348"/>
              <a:ext cx="352" cy="240"/>
            </a:xfrm>
            <a:custGeom>
              <a:avLst/>
              <a:gdLst>
                <a:gd name="T0" fmla="*/ 352 w 352"/>
                <a:gd name="T1" fmla="*/ 120 h 240"/>
                <a:gd name="T2" fmla="*/ 76 w 352"/>
                <a:gd name="T3" fmla="*/ 6 h 240"/>
                <a:gd name="T4" fmla="*/ 72 w 352"/>
                <a:gd name="T5" fmla="*/ 4 h 240"/>
                <a:gd name="T6" fmla="*/ 68 w 352"/>
                <a:gd name="T7" fmla="*/ 2 h 240"/>
                <a:gd name="T8" fmla="*/ 68 w 352"/>
                <a:gd name="T9" fmla="*/ 2 h 240"/>
                <a:gd name="T10" fmla="*/ 60 w 352"/>
                <a:gd name="T11" fmla="*/ 0 h 240"/>
                <a:gd name="T12" fmla="*/ 60 w 352"/>
                <a:gd name="T13" fmla="*/ 0 h 240"/>
                <a:gd name="T14" fmla="*/ 54 w 352"/>
                <a:gd name="T15" fmla="*/ 2 h 240"/>
                <a:gd name="T16" fmla="*/ 48 w 352"/>
                <a:gd name="T17" fmla="*/ 2 h 240"/>
                <a:gd name="T18" fmla="*/ 36 w 352"/>
                <a:gd name="T19" fmla="*/ 10 h 240"/>
                <a:gd name="T20" fmla="*/ 26 w 352"/>
                <a:gd name="T21" fmla="*/ 20 h 240"/>
                <a:gd name="T22" fmla="*/ 18 w 352"/>
                <a:gd name="T23" fmla="*/ 36 h 240"/>
                <a:gd name="T24" fmla="*/ 10 w 352"/>
                <a:gd name="T25" fmla="*/ 54 h 240"/>
                <a:gd name="T26" fmla="*/ 4 w 352"/>
                <a:gd name="T27" fmla="*/ 74 h 240"/>
                <a:gd name="T28" fmla="*/ 0 w 352"/>
                <a:gd name="T29" fmla="*/ 96 h 240"/>
                <a:gd name="T30" fmla="*/ 0 w 352"/>
                <a:gd name="T31" fmla="*/ 120 h 240"/>
                <a:gd name="T32" fmla="*/ 0 w 352"/>
                <a:gd name="T33" fmla="*/ 120 h 240"/>
                <a:gd name="T34" fmla="*/ 0 w 352"/>
                <a:gd name="T35" fmla="*/ 144 h 240"/>
                <a:gd name="T36" fmla="*/ 4 w 352"/>
                <a:gd name="T37" fmla="*/ 168 h 240"/>
                <a:gd name="T38" fmla="*/ 10 w 352"/>
                <a:gd name="T39" fmla="*/ 188 h 240"/>
                <a:gd name="T40" fmla="*/ 18 w 352"/>
                <a:gd name="T41" fmla="*/ 206 h 240"/>
                <a:gd name="T42" fmla="*/ 26 w 352"/>
                <a:gd name="T43" fmla="*/ 220 h 240"/>
                <a:gd name="T44" fmla="*/ 36 w 352"/>
                <a:gd name="T45" fmla="*/ 230 h 240"/>
                <a:gd name="T46" fmla="*/ 48 w 352"/>
                <a:gd name="T47" fmla="*/ 238 h 240"/>
                <a:gd name="T48" fmla="*/ 54 w 352"/>
                <a:gd name="T49" fmla="*/ 240 h 240"/>
                <a:gd name="T50" fmla="*/ 60 w 352"/>
                <a:gd name="T51" fmla="*/ 240 h 240"/>
                <a:gd name="T52" fmla="*/ 60 w 352"/>
                <a:gd name="T53" fmla="*/ 240 h 240"/>
                <a:gd name="T54" fmla="*/ 72 w 352"/>
                <a:gd name="T55" fmla="*/ 238 h 240"/>
                <a:gd name="T56" fmla="*/ 72 w 352"/>
                <a:gd name="T57" fmla="*/ 238 h 240"/>
                <a:gd name="T58" fmla="*/ 352 w 352"/>
                <a:gd name="T59" fmla="*/ 120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2" h="240">
                  <a:moveTo>
                    <a:pt x="352" y="120"/>
                  </a:move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18" y="36"/>
                  </a:lnTo>
                  <a:lnTo>
                    <a:pt x="10" y="54"/>
                  </a:lnTo>
                  <a:lnTo>
                    <a:pt x="4" y="7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4" y="168"/>
                  </a:lnTo>
                  <a:lnTo>
                    <a:pt x="10" y="188"/>
                  </a:lnTo>
                  <a:lnTo>
                    <a:pt x="18" y="206"/>
                  </a:lnTo>
                  <a:lnTo>
                    <a:pt x="26" y="220"/>
                  </a:lnTo>
                  <a:lnTo>
                    <a:pt x="36" y="230"/>
                  </a:lnTo>
                  <a:lnTo>
                    <a:pt x="48" y="238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72" y="238"/>
                  </a:lnTo>
                  <a:lnTo>
                    <a:pt x="352" y="12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981465" y="5649520"/>
            <a:ext cx="5015680" cy="545876"/>
          </a:xfrm>
          <a:prstGeom prst="homePlate">
            <a:avLst>
              <a:gd name="adj" fmla="val 0"/>
            </a:avLst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ปัจจัยพื้นฐาน / ค่าตอบแทน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1905139" y="4647478"/>
            <a:ext cx="5015680" cy="545876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4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ความมั่นคง / ปลอดภัย</a:t>
            </a:r>
            <a:endParaRPr lang="en-US" sz="4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220006" y="3544789"/>
            <a:ext cx="4538607" cy="545876"/>
          </a:xfrm>
          <a:prstGeom prst="homePlate">
            <a:avLst>
              <a:gd name="adj" fmla="val 0"/>
            </a:avLst>
          </a:prstGeom>
          <a:solidFill>
            <a:srgbClr val="99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ความต้องการทางสังคม/การยอมรับ</a:t>
            </a:r>
            <a:endParaRPr lang="en-US" sz="3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 eaLnBrk="1" hangingPunct="1">
              <a:defRPr/>
            </a:pPr>
            <a:r>
              <a:rPr lang="th-TH" sz="3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/ ความก้าวหน้า</a:t>
            </a:r>
            <a:endParaRPr lang="en-US" sz="3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240158" y="2473242"/>
            <a:ext cx="2615979" cy="545876"/>
          </a:xfrm>
          <a:prstGeom prst="homePlate">
            <a:avLst>
              <a:gd name="adj" fmla="val 0"/>
            </a:avLst>
          </a:prstGeom>
          <a:solidFill>
            <a:srgbClr val="FF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เกียรติยศ/ชื่อเสียง</a:t>
            </a:r>
            <a:endParaRPr lang="en-US" sz="3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4045883" y="1555357"/>
            <a:ext cx="1004527" cy="569123"/>
          </a:xfrm>
          <a:prstGeom prst="homePlate">
            <a:avLst>
              <a:gd name="adj" fmla="val 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ความสำเร็จ</a:t>
            </a:r>
          </a:p>
          <a:p>
            <a:pPr algn="ctr" eaLnBrk="1" hangingPunct="1">
              <a:defRPr/>
            </a:pPr>
            <a:r>
              <a:rPr lang="th-TH" sz="2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ในชีวิต</a:t>
            </a:r>
            <a:endParaRPr lang="en-US" sz="2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1318" y="68131"/>
            <a:ext cx="8905461" cy="954391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ทฤษฎีความต้องการของ </a:t>
            </a:r>
            <a:r>
              <a:rPr lang="en-US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Maslow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835"/>
            <a:ext cx="2456954" cy="19071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88" y="6249476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3563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53069"/>
              </p:ext>
            </p:extLst>
          </p:nvPr>
        </p:nvGraphicFramePr>
        <p:xfrm>
          <a:off x="111318" y="1799085"/>
          <a:ext cx="8929315" cy="4478697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929315"/>
              </a:tblGrid>
              <a:tr h="149289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คนเราไม่อยากทำงาน ถ้าไม่มีผลงานปรากฏออกมา</a:t>
                      </a:r>
                      <a:endParaRPr lang="en-US" sz="4000" b="1" dirty="0" smtClean="0">
                        <a:solidFill>
                          <a:schemeClr val="bg1"/>
                        </a:solidFill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</a:t>
                      </a: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ต้องสร้างความรู้สึกให้เขาสามารถทำได้ และอยากจะทำ</a:t>
                      </a:r>
                    </a:p>
                  </a:txBody>
                  <a:tcPr anchor="ctr">
                    <a:solidFill>
                      <a:srgbClr val="9900FF"/>
                    </a:solidFill>
                  </a:tcPr>
                </a:tc>
              </a:tr>
              <a:tr h="149289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AutoNum type="arabicPeriod" startAt="2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ผลลัพธ์ของงานจากการกระทำครั้งก่อน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จะมีผลจูงใจให้เกิดการกระทำในปัจจุบันและอนาคต</a:t>
                      </a:r>
                    </a:p>
                  </a:txBody>
                  <a:tcPr anchor="ctr">
                    <a:solidFill>
                      <a:srgbClr val="0000CC">
                        <a:alpha val="20000"/>
                      </a:srgbClr>
                    </a:solidFill>
                  </a:tcPr>
                </a:tc>
              </a:tr>
              <a:tr h="149289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AutoNum type="arabicPeriod" startAt="3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หัวหน้างานควรสนใจให้แรงจูงใจเป็นระยะๆ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r>
                        <a:rPr lang="th-TH" sz="4000" b="1" dirty="0" smtClean="0">
                          <a:solidFill>
                            <a:schemeClr val="bg1"/>
                          </a:solidFill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เมื่อลูกน้องทำพฤติกรรมที่ต้องการ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1318" y="0"/>
            <a:ext cx="8929315" cy="168567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เทคนิคการจูง</a:t>
            </a:r>
            <a:r>
              <a:rPr lang="th-TH" sz="6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ใจ</a:t>
            </a:r>
            <a:endParaRPr lang="en-US" sz="6000" b="1" dirty="0" smtClean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</a:t>
            </a:r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รักษาพฤติกรรมที่ต้องการ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00" y="4829941"/>
            <a:ext cx="1794833" cy="15172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04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24276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01860"/>
              </p:ext>
            </p:extLst>
          </p:nvPr>
        </p:nvGraphicFramePr>
        <p:xfrm>
          <a:off x="111319" y="1725542"/>
          <a:ext cx="8404073" cy="443671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404073"/>
              </a:tblGrid>
              <a:tr h="213671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AutoNum type="arabicPeriod"/>
                      </a:pP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ใช้การจูงใจทางบวกก่อน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 หากพฤติกรรมยังไม่เปลี่ยน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400" b="1" baseline="0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 </a:t>
                      </a: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ให้ใช้การจูงใจทางลบ</a:t>
                      </a:r>
                      <a:r>
                        <a:rPr lang="en-US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2300000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  <a:buFontTx/>
                        <a:buAutoNum type="arabicPeriod" startAt="2"/>
                      </a:pP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หากจำเป็นต้องตำหนิหรือลงโทษ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ให้ตำหนิหรือลงโทษที่พฤติกรรม </a:t>
                      </a:r>
                    </a:p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th-TH" sz="44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   มิใช่ที่ตัวคน</a:t>
                      </a:r>
                      <a:endParaRPr lang="th-TH" sz="4400" b="1" dirty="0">
                        <a:solidFill>
                          <a:schemeClr val="bg1"/>
                        </a:solidFill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anchor="ctr">
                    <a:solidFill>
                      <a:srgbClr val="9900FF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1319" y="71562"/>
            <a:ext cx="8913412" cy="1534601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เทคนิคการจูง</a:t>
            </a:r>
            <a:r>
              <a:rPr lang="th-TH" sz="54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ใจ</a:t>
            </a:r>
            <a:endParaRPr lang="en-US" sz="5400" b="1" dirty="0" smtClean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</a:t>
            </a:r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เปลี่ยนพฤติกรรมที่ไม่ต้องการ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48" y="2150496"/>
            <a:ext cx="3321028" cy="173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47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0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13809" y="6385877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93934" y="5024574"/>
            <a:ext cx="7793271" cy="358112"/>
          </a:xfrm>
          <a:prstGeom prst="rect">
            <a:avLst/>
          </a:prstGeom>
          <a:solidFill>
            <a:srgbClr val="00B050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951401" y="5379722"/>
            <a:ext cx="1198984" cy="1006151"/>
          </a:xfrm>
          <a:prstGeom prst="triangle">
            <a:avLst>
              <a:gd name="adj" fmla="val 50000"/>
            </a:avLst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eaLnBrk="1" hangingPunct="1">
              <a:defRPr/>
            </a:pPr>
            <a:endParaRPr lang="th-TH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0" y="2361653"/>
            <a:ext cx="2964071" cy="165380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54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ความสำเร็จ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5668285" y="2388071"/>
            <a:ext cx="3290448" cy="173029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54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ความสุข</a:t>
            </a:r>
          </a:p>
          <a:p>
            <a:pPr algn="ctr" eaLnBrk="1" hangingPunct="1">
              <a:defRPr/>
            </a:pPr>
            <a:r>
              <a:rPr lang="th-TH" sz="54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ความเต็มใจ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93935" y="4163849"/>
            <a:ext cx="1890645" cy="804329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9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งาน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87493" y="4237027"/>
            <a:ext cx="1899712" cy="731151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96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0246" y="98234"/>
            <a:ext cx="8097035" cy="1253491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เป้าหมายของการบริหาร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34" y="6288894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77417" y="633650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51075" y="531948"/>
            <a:ext cx="8802094" cy="5804560"/>
            <a:chOff x="3006" y="829"/>
            <a:chExt cx="2080" cy="1937"/>
          </a:xfrm>
          <a:solidFill>
            <a:srgbClr val="0000CC"/>
          </a:solidFill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006" y="829"/>
              <a:ext cx="2080" cy="193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027" y="956"/>
              <a:ext cx="1912" cy="1683"/>
            </a:xfrm>
            <a:prstGeom prst="ellipse">
              <a:avLst/>
            </a:prstGeom>
            <a:grp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10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การมอบหมายงาน</a:t>
              </a:r>
            </a:p>
            <a:p>
              <a:pPr algn="ctr" eaLnBrk="1" hangingPunct="1"/>
              <a:r>
                <a:rPr lang="th-TH" sz="10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และ ติดตามงาน</a:t>
              </a:r>
              <a:endParaRPr 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88" y="622310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41334" y="636107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Flowchart: Alternate Process 10"/>
          <p:cNvSpPr>
            <a:spLocks noChangeArrowheads="1"/>
          </p:cNvSpPr>
          <p:nvPr/>
        </p:nvSpPr>
        <p:spPr bwMode="auto">
          <a:xfrm>
            <a:off x="5689566" y="59471"/>
            <a:ext cx="3236181" cy="1844703"/>
          </a:xfrm>
          <a:prstGeom prst="flowChartAlternateProcess">
            <a:avLst/>
          </a:prstGeom>
          <a:solidFill>
            <a:srgbClr val="0000CC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To Whom</a:t>
            </a:r>
            <a:endParaRPr lang="th-TH" sz="7200" b="1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Flowchart: Decision 11"/>
          <p:cNvSpPr>
            <a:spLocks noChangeArrowheads="1"/>
          </p:cNvSpPr>
          <p:nvPr/>
        </p:nvSpPr>
        <p:spPr bwMode="auto">
          <a:xfrm>
            <a:off x="121294" y="51684"/>
            <a:ext cx="3841805" cy="1948073"/>
          </a:xfrm>
          <a:prstGeom prst="flowChartDecision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What</a:t>
            </a:r>
            <a:endParaRPr lang="th-TH" sz="7200" b="1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gular Pentagon 12"/>
          <p:cNvSpPr>
            <a:spLocks noChangeArrowheads="1"/>
          </p:cNvSpPr>
          <p:nvPr/>
        </p:nvSpPr>
        <p:spPr bwMode="auto">
          <a:xfrm>
            <a:off x="2372142" y="4644904"/>
            <a:ext cx="3421049" cy="2058049"/>
          </a:xfrm>
          <a:prstGeom prst="pentagon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200" b="1" dirty="0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How</a:t>
            </a:r>
            <a:endParaRPr lang="th-TH" sz="7200" b="1" dirty="0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 rot="1463398">
            <a:off x="5579494" y="1796204"/>
            <a:ext cx="2534668" cy="47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9999" dirty="0">
                <a:solidFill>
                  <a:srgbClr val="FF3300"/>
                </a:solidFill>
                <a:latin typeface="Arial Black" panose="020B0A04020102020204" pitchFamily="34" charset="0"/>
              </a:rPr>
              <a:t>?</a:t>
            </a:r>
            <a:endParaRPr lang="th-TH" sz="29999" dirty="0">
              <a:solidFill>
                <a:srgbClr val="FF33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192069" y="1734562"/>
            <a:ext cx="5542059" cy="2846565"/>
          </a:xfrm>
          <a:prstGeom prst="ellipse">
            <a:avLst/>
          </a:prstGeom>
          <a:solidFill>
            <a:srgbClr val="CCECFF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66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ขอบข่าย</a:t>
            </a:r>
          </a:p>
          <a:p>
            <a:pPr algn="ctr" eaLnBrk="1" hangingPunct="1">
              <a:defRPr/>
            </a:pPr>
            <a:r>
              <a:rPr lang="th-TH" sz="66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การมอบหมายงาน</a:t>
            </a:r>
            <a:endParaRPr lang="en-US" sz="66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05" y="624767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097067" y="63313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th-TH" sz="1400" dirty="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5172" y="4120708"/>
            <a:ext cx="8810045" cy="144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4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จงมอบหมายงานที่ท่านไม่ต้องการจะมอบหมาย</a:t>
            </a: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4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อย่ามอบหมายงานที่ท่านสามารถกำจัดได้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5172" y="111789"/>
            <a:ext cx="8810045" cy="207299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เทคนิคทางจิตวิทยาในการมอบหมายงาน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Flowchart: Decision 11"/>
          <p:cNvSpPr>
            <a:spLocks noChangeArrowheads="1"/>
          </p:cNvSpPr>
          <p:nvPr/>
        </p:nvSpPr>
        <p:spPr bwMode="auto">
          <a:xfrm>
            <a:off x="1552847" y="2266121"/>
            <a:ext cx="6042991" cy="1773141"/>
          </a:xfrm>
          <a:prstGeom prst="flowChartDecision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What</a:t>
            </a:r>
            <a:endParaRPr lang="th-TH" sz="9600" b="1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38" y="621792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5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99243" y="6393661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4434" y="3873910"/>
            <a:ext cx="8891517" cy="229293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th-TH" sz="1100" b="1" dirty="0">
              <a:solidFill>
                <a:srgbClr val="33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4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อย่ามอบหมายงานไปยังพนักงานที่มีความสามารถสูง เท่านั้น</a:t>
            </a: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4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จงเชื่อมั่นในตัวบุคคลที่ท่านมอบหมายงาน</a:t>
            </a:r>
            <a:endParaRPr lang="en-US" sz="4400" b="1" dirty="0">
              <a:solidFill>
                <a:srgbClr val="3333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Flowchart: Alternate Process 10"/>
          <p:cNvSpPr>
            <a:spLocks noChangeArrowheads="1"/>
          </p:cNvSpPr>
          <p:nvPr/>
        </p:nvSpPr>
        <p:spPr bwMode="auto">
          <a:xfrm>
            <a:off x="2550440" y="2361073"/>
            <a:ext cx="3979507" cy="139942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To Whom</a:t>
            </a:r>
            <a:endParaRPr lang="th-TH" sz="9600" b="1" dirty="0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3123" y="111789"/>
            <a:ext cx="8794144" cy="206889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เทคนิคทางจิตวิทยาในการมอบหมายงาน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14" y="6280253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1516" y="6339286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8246" y="3341343"/>
            <a:ext cx="8500481" cy="317009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จงมอบหมายอำนาจ พร้อมกับการมอบหมายหน้าที่  แต่ไม่หลีกเลี่ยงความรับผิดชอบ</a:t>
            </a: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จงมอบหมายวัตถุประสงค์ และเป้าหมายด้วย ไม่ใช่มอบแค่วิธีการ</a:t>
            </a: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3333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จงมอบหมายงาน แต่อย่าสลายงาน</a:t>
            </a:r>
          </a:p>
        </p:txBody>
      </p:sp>
      <p:sp>
        <p:nvSpPr>
          <p:cNvPr id="6" name="Regular Pentagon 12"/>
          <p:cNvSpPr>
            <a:spLocks noChangeArrowheads="1"/>
          </p:cNvSpPr>
          <p:nvPr/>
        </p:nvSpPr>
        <p:spPr bwMode="auto">
          <a:xfrm>
            <a:off x="2774849" y="2175073"/>
            <a:ext cx="3562495" cy="1092913"/>
          </a:xfrm>
          <a:prstGeom prst="pentagon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>
                <a:solidFill>
                  <a:srgbClr val="FFFF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How</a:t>
            </a:r>
            <a:endParaRPr lang="th-TH" sz="9600" b="1" dirty="0">
              <a:solidFill>
                <a:srgbClr val="FFFF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9270" y="111789"/>
            <a:ext cx="8873655" cy="205096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เทคนิคทางจิตวิทยาในการมอบหมายงาน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87" y="6225878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73271" y="633928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59558" y="2122999"/>
            <a:ext cx="3895725" cy="857012"/>
          </a:xfrm>
          <a:prstGeom prst="rect">
            <a:avLst/>
          </a:prstGeom>
          <a:solidFill>
            <a:srgbClr val="0000CC"/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>
                <a:solidFill>
                  <a:schemeClr val="bg1"/>
                </a:solidFill>
                <a:latin typeface="Berlin Sans FB Demi" panose="020E0802020502020306" pitchFamily="34" charset="0"/>
                <a:cs typeface="Browallia New" panose="020B0604020202020204" pitchFamily="34" charset="-34"/>
              </a:rPr>
              <a:t>S-M-A-R-T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59559" y="3042967"/>
            <a:ext cx="8801562" cy="3304270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  - </a:t>
            </a:r>
            <a:r>
              <a:rPr lang="en-US" sz="48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Specific</a:t>
            </a:r>
            <a:r>
              <a:rPr lang="en-US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</a:t>
            </a:r>
            <a:r>
              <a:rPr lang="en-US" sz="44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เฉพาะเจาะจง</a:t>
            </a:r>
            <a:r>
              <a:rPr lang="en-US" sz="44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ชัดเจน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M - Measurable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     </a:t>
            </a:r>
            <a:r>
              <a:rPr lang="th-TH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en-US" sz="44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สามารถ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วัดผลได้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A - Attainable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(Achievable)        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สามารถบรรลุผลสำเร็จได้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R - Realistic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           </a:t>
            </a:r>
            <a:r>
              <a:rPr lang="th-TH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</a:t>
            </a:r>
            <a:r>
              <a:rPr lang="en-US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</a:t>
            </a:r>
            <a:r>
              <a:rPr lang="en-US" sz="4400" b="1" dirty="0" err="1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ความสมจริง</a:t>
            </a: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en-US" sz="44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เหมาะสมกับองค์กร</a:t>
            </a:r>
            <a:endParaRPr lang="en-US" sz="4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en-US" sz="4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T - Timely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	               </a:t>
            </a:r>
            <a:r>
              <a:rPr lang="en-US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th-TH" sz="4800" b="1" dirty="0" smtClean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</a:t>
            </a:r>
            <a:r>
              <a:rPr lang="en-US" sz="48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เวลา</a:t>
            </a: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ในการวัดผลและ</a:t>
            </a:r>
          </a:p>
          <a:p>
            <a:pPr algn="l" fontAlgn="auto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</a:pPr>
            <a:r>
              <a:rPr lang="th-TH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                          </a:t>
            </a:r>
            <a:r>
              <a:rPr lang="en-US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                  </a:t>
            </a:r>
            <a:r>
              <a:rPr lang="th-TH" sz="4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ประเมินผล</a:t>
            </a:r>
            <a:endParaRPr lang="en-US" sz="48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6664" y="62954"/>
            <a:ext cx="8881607" cy="199708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การระบุตัวชี้วัดและเป้าหมาย</a:t>
            </a:r>
          </a:p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ในการมอบหมายงาน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42" y="622587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6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9468" y="638057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220" y="1671868"/>
            <a:ext cx="8849803" cy="45322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90000"/>
              </a:lnSpc>
              <a:buFontTx/>
              <a:buNone/>
            </a:pPr>
            <a:r>
              <a:rPr lang="th-TH" sz="54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โดยปกติผู้ปฏิบัติงานมักมองว่า</a:t>
            </a:r>
            <a:endParaRPr lang="en-US" sz="54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914377" lvl="1" indent="-457189" algn="l" fontAlgn="auto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มองการติดตามงานในแง่ร้าย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914377" lvl="1" indent="-457189" algn="l" fontAlgn="auto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เต็มไปด้วยกฎเกณฑ์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914377" lvl="1" indent="-457189" algn="l" fontAlgn="auto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คอยจับผิด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กำกับ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ตรวจสอบ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ลงโทษผู้ทำงาน</a:t>
            </a:r>
          </a:p>
          <a:p>
            <a:pPr algn="l" fontAlgn="auto"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ความเป็นจริงแล้ว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การติดตามงานมีจุดมุ่งหมายในทาง</a:t>
            </a:r>
          </a:p>
          <a:p>
            <a:pPr algn="l" fontAlgn="auto"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สร้างสรรค์ โดยพยายามมุ่งสนใจให้การทำงานมีทางบรรลุผลสำเร็จตามวัตถุประสงค์ให้มากที่สุด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โดยมุ่งแก้ปัญหาต่าง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ๆ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ที่เกิดขึ้น</a:t>
            </a:r>
            <a:r>
              <a:rPr lang="en-US" sz="3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endParaRPr lang="th-TH" sz="32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220" y="96083"/>
            <a:ext cx="8849803" cy="146237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การติดตามงาน</a:t>
            </a:r>
            <a:endParaRPr lang="en-US" sz="9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39" y="6267164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15432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807" y="2504881"/>
            <a:ext cx="9043815" cy="34163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กำหนดช่วงระยะเวลาของการติดตามล่วงหน้า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Coaching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งานและพฤติกรรม ให้แนวทางสนับสนุน ช่วยเหลือ</a:t>
            </a: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เน้นที่ความก้าวหน้าของงาน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ปัญหา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อุปสรรค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และวิธีแก้ไข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จัดติดตามทบทวนเป็นหมู่คณะในที่ประชุม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eaLnBrk="1" hangingPunct="1"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โดยส่วนตัวก็ได้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ตามความเหมาะสม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33387" indent="-533387" eaLnBrk="1" hangingPunct="1">
              <a:buBlip>
                <a:blip r:embed="rId2"/>
              </a:buBlip>
              <a:defRPr/>
            </a:pP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ใช้เครื่องมือ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ช่วย</a:t>
            </a:r>
            <a:r>
              <a:rPr lang="en-US" sz="3600" b="1" dirty="0" err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ในการติดตามงาน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464" y="71564"/>
            <a:ext cx="8905461" cy="2226365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การติดตามความก้าวหน้าของงาน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(Task Progressive Review)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02024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5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1354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2258" y="1986607"/>
            <a:ext cx="819514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ไม่จำเป็นต้องแจ้งระยะเวลาให้พนักงานทราบล่วงหน้า</a:t>
            </a:r>
          </a:p>
          <a:p>
            <a:pPr marL="0" indent="0">
              <a:spcBef>
                <a:spcPct val="0"/>
              </a:spcBef>
              <a:buNone/>
            </a:pPr>
            <a:endParaRPr lang="th-TH" sz="20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หากพฤติกรรมตรงกับที่ต้องการ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กระตุ้นโดยใช้หลักการจูงใจ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Coaching </a:t>
            </a: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งานเพิ่มเติมในขณะติดตามงาน</a:t>
            </a:r>
          </a:p>
          <a:p>
            <a:pPr marL="914377" lvl="2" indent="0">
              <a:spcBef>
                <a:spcPct val="0"/>
              </a:spcBef>
              <a:buNone/>
            </a:pPr>
            <a:endParaRPr lang="th-TH" sz="20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หากพฤติกรรมไม่เป็นอย่างที่ต้องการ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ให้การ </a:t>
            </a:r>
            <a:r>
              <a:rPr lang="en-US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Feedback </a:t>
            </a:r>
            <a:r>
              <a:rPr lang="th-TH" sz="36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อย่างสร้างสรรค์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9026" y="118815"/>
            <a:ext cx="8881608" cy="1686135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การติดตามพฤติกรรมการทำงานจริง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 Walkthrough 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0013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5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91292" y="6373174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th-TH" sz="1400" dirty="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3605" y="2482899"/>
            <a:ext cx="8311246" cy="3663459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algn="l" fontAlgn="auto">
              <a:buBlip>
                <a:blip r:embed="rId2"/>
              </a:buBlip>
            </a:pP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สื่อสารแบบ “แซนด์วิช”</a:t>
            </a:r>
          </a:p>
          <a:p>
            <a:pPr marL="609585" indent="-609585" algn="l" fontAlgn="auto">
              <a:buBlip>
                <a:blip r:embed="rId2"/>
              </a:buBlip>
            </a:pP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มุ่งไปที่ตัวงาน แทนที่จะมุ่งไปที่ตัวคน</a:t>
            </a:r>
          </a:p>
          <a:p>
            <a:pPr marL="609585" indent="-609585" algn="l" fontAlgn="auto">
              <a:buBlip>
                <a:blip r:embed="rId2"/>
              </a:buBlip>
            </a:pP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อย่าตำหนิแบบดอกเบี้ยทบต้น</a:t>
            </a:r>
          </a:p>
          <a:p>
            <a:pPr marL="609585" indent="-609585" algn="l" fontAlgn="auto">
              <a:buBlip>
                <a:blip r:embed="rId2"/>
              </a:buBlip>
            </a:pP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อย่าใช้ถ้อยคำ</a:t>
            </a:r>
            <a:r>
              <a:rPr lang="th-TH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ตัดสิน</a:t>
            </a: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ให้อีกฝ่ายเสียหน้า</a:t>
            </a:r>
          </a:p>
          <a:p>
            <a:pPr marL="609585" indent="-609585" algn="l" fontAlgn="auto">
              <a:buBlip>
                <a:blip r:embed="rId2"/>
              </a:buBlip>
            </a:pPr>
            <a:r>
              <a:rPr lang="en-US" sz="4000" b="1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บอกสิ่งที่ต้องการ แทนที่สิ่งที่ไม่ต้องการ ให้เขาฟัง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1075" y="95418"/>
            <a:ext cx="8876307" cy="227407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เทคนิคการ </a:t>
            </a:r>
            <a:r>
              <a:rPr lang="en-US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Feedback </a:t>
            </a:r>
            <a:endParaRPr lang="th-TH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การติดตามงาน เชิงสร้างสรรค์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63" y="6259766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72677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 rot="-5400000">
            <a:off x="1652865" y="2131517"/>
            <a:ext cx="4911273" cy="3358179"/>
            <a:chOff x="3287" y="1988"/>
            <a:chExt cx="1408" cy="960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287" y="1988"/>
              <a:ext cx="560" cy="960"/>
            </a:xfrm>
            <a:custGeom>
              <a:avLst/>
              <a:gdLst>
                <a:gd name="T0" fmla="*/ 532 w 560"/>
                <a:gd name="T1" fmla="*/ 840 h 960"/>
                <a:gd name="T2" fmla="*/ 504 w 560"/>
                <a:gd name="T3" fmla="*/ 836 h 960"/>
                <a:gd name="T4" fmla="*/ 476 w 560"/>
                <a:gd name="T5" fmla="*/ 824 h 960"/>
                <a:gd name="T6" fmla="*/ 452 w 560"/>
                <a:gd name="T7" fmla="*/ 802 h 960"/>
                <a:gd name="T8" fmla="*/ 428 w 560"/>
                <a:gd name="T9" fmla="*/ 776 h 960"/>
                <a:gd name="T10" fmla="*/ 412 w 560"/>
                <a:gd name="T11" fmla="*/ 750 h 960"/>
                <a:gd name="T12" fmla="*/ 384 w 560"/>
                <a:gd name="T13" fmla="*/ 686 h 960"/>
                <a:gd name="T14" fmla="*/ 364 w 560"/>
                <a:gd name="T15" fmla="*/ 610 h 960"/>
                <a:gd name="T16" fmla="*/ 352 w 560"/>
                <a:gd name="T17" fmla="*/ 526 h 960"/>
                <a:gd name="T18" fmla="*/ 352 w 560"/>
                <a:gd name="T19" fmla="*/ 480 h 960"/>
                <a:gd name="T20" fmla="*/ 356 w 560"/>
                <a:gd name="T21" fmla="*/ 392 h 960"/>
                <a:gd name="T22" fmla="*/ 372 w 560"/>
                <a:gd name="T23" fmla="*/ 312 h 960"/>
                <a:gd name="T24" fmla="*/ 396 w 560"/>
                <a:gd name="T25" fmla="*/ 242 h 960"/>
                <a:gd name="T26" fmla="*/ 428 w 560"/>
                <a:gd name="T27" fmla="*/ 186 h 960"/>
                <a:gd name="T28" fmla="*/ 440 w 560"/>
                <a:gd name="T29" fmla="*/ 170 h 960"/>
                <a:gd name="T30" fmla="*/ 464 w 560"/>
                <a:gd name="T31" fmla="*/ 146 h 960"/>
                <a:gd name="T32" fmla="*/ 490 w 560"/>
                <a:gd name="T33" fmla="*/ 130 h 960"/>
                <a:gd name="T34" fmla="*/ 518 w 560"/>
                <a:gd name="T35" fmla="*/ 122 h 960"/>
                <a:gd name="T36" fmla="*/ 532 w 560"/>
                <a:gd name="T37" fmla="*/ 120 h 960"/>
                <a:gd name="T38" fmla="*/ 556 w 560"/>
                <a:gd name="T39" fmla="*/ 124 h 960"/>
                <a:gd name="T40" fmla="*/ 272 w 560"/>
                <a:gd name="T41" fmla="*/ 6 h 960"/>
                <a:gd name="T42" fmla="*/ 256 w 560"/>
                <a:gd name="T43" fmla="*/ 2 h 960"/>
                <a:gd name="T44" fmla="*/ 240 w 560"/>
                <a:gd name="T45" fmla="*/ 0 h 960"/>
                <a:gd name="T46" fmla="*/ 192 w 560"/>
                <a:gd name="T47" fmla="*/ 10 h 960"/>
                <a:gd name="T48" fmla="*/ 148 w 560"/>
                <a:gd name="T49" fmla="*/ 36 h 960"/>
                <a:gd name="T50" fmla="*/ 136 w 560"/>
                <a:gd name="T51" fmla="*/ 48 h 960"/>
                <a:gd name="T52" fmla="*/ 100 w 560"/>
                <a:gd name="T53" fmla="*/ 88 h 960"/>
                <a:gd name="T54" fmla="*/ 60 w 560"/>
                <a:gd name="T55" fmla="*/ 160 h 960"/>
                <a:gd name="T56" fmla="*/ 30 w 560"/>
                <a:gd name="T57" fmla="*/ 246 h 960"/>
                <a:gd name="T58" fmla="*/ 8 w 560"/>
                <a:gd name="T59" fmla="*/ 348 h 960"/>
                <a:gd name="T60" fmla="*/ 2 w 560"/>
                <a:gd name="T61" fmla="*/ 412 h 960"/>
                <a:gd name="T62" fmla="*/ 0 w 560"/>
                <a:gd name="T63" fmla="*/ 480 h 960"/>
                <a:gd name="T64" fmla="*/ 0 w 560"/>
                <a:gd name="T65" fmla="*/ 514 h 960"/>
                <a:gd name="T66" fmla="*/ 8 w 560"/>
                <a:gd name="T67" fmla="*/ 614 h 960"/>
                <a:gd name="T68" fmla="*/ 18 w 560"/>
                <a:gd name="T69" fmla="*/ 666 h 960"/>
                <a:gd name="T70" fmla="*/ 44 w 560"/>
                <a:gd name="T71" fmla="*/ 760 h 960"/>
                <a:gd name="T72" fmla="*/ 80 w 560"/>
                <a:gd name="T73" fmla="*/ 840 h 960"/>
                <a:gd name="T74" fmla="*/ 124 w 560"/>
                <a:gd name="T75" fmla="*/ 902 h 960"/>
                <a:gd name="T76" fmla="*/ 148 w 560"/>
                <a:gd name="T77" fmla="*/ 924 h 960"/>
                <a:gd name="T78" fmla="*/ 170 w 560"/>
                <a:gd name="T79" fmla="*/ 940 h 960"/>
                <a:gd name="T80" fmla="*/ 216 w 560"/>
                <a:gd name="T81" fmla="*/ 958 h 960"/>
                <a:gd name="T82" fmla="*/ 240 w 560"/>
                <a:gd name="T83" fmla="*/ 960 h 960"/>
                <a:gd name="T84" fmla="*/ 276 w 560"/>
                <a:gd name="T85" fmla="*/ 954 h 960"/>
                <a:gd name="T86" fmla="*/ 560 w 560"/>
                <a:gd name="T87" fmla="*/ 836 h 960"/>
                <a:gd name="T88" fmla="*/ 546 w 560"/>
                <a:gd name="T89" fmla="*/ 840 h 960"/>
                <a:gd name="T90" fmla="*/ 532 w 560"/>
                <a:gd name="T91" fmla="*/ 840 h 9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0" h="960">
                  <a:moveTo>
                    <a:pt x="532" y="840"/>
                  </a:moveTo>
                  <a:lnTo>
                    <a:pt x="532" y="840"/>
                  </a:lnTo>
                  <a:lnTo>
                    <a:pt x="518" y="840"/>
                  </a:lnTo>
                  <a:lnTo>
                    <a:pt x="504" y="836"/>
                  </a:lnTo>
                  <a:lnTo>
                    <a:pt x="490" y="830"/>
                  </a:lnTo>
                  <a:lnTo>
                    <a:pt x="476" y="824"/>
                  </a:lnTo>
                  <a:lnTo>
                    <a:pt x="464" y="814"/>
                  </a:lnTo>
                  <a:lnTo>
                    <a:pt x="452" y="802"/>
                  </a:lnTo>
                  <a:lnTo>
                    <a:pt x="440" y="790"/>
                  </a:lnTo>
                  <a:lnTo>
                    <a:pt x="428" y="776"/>
                  </a:lnTo>
                  <a:lnTo>
                    <a:pt x="412" y="750"/>
                  </a:lnTo>
                  <a:lnTo>
                    <a:pt x="396" y="720"/>
                  </a:lnTo>
                  <a:lnTo>
                    <a:pt x="384" y="686"/>
                  </a:lnTo>
                  <a:lnTo>
                    <a:pt x="372" y="650"/>
                  </a:lnTo>
                  <a:lnTo>
                    <a:pt x="364" y="610"/>
                  </a:lnTo>
                  <a:lnTo>
                    <a:pt x="356" y="568"/>
                  </a:lnTo>
                  <a:lnTo>
                    <a:pt x="352" y="526"/>
                  </a:lnTo>
                  <a:lnTo>
                    <a:pt x="352" y="480"/>
                  </a:lnTo>
                  <a:lnTo>
                    <a:pt x="352" y="436"/>
                  </a:lnTo>
                  <a:lnTo>
                    <a:pt x="356" y="392"/>
                  </a:lnTo>
                  <a:lnTo>
                    <a:pt x="364" y="350"/>
                  </a:lnTo>
                  <a:lnTo>
                    <a:pt x="372" y="312"/>
                  </a:lnTo>
                  <a:lnTo>
                    <a:pt x="384" y="276"/>
                  </a:lnTo>
                  <a:lnTo>
                    <a:pt x="396" y="242"/>
                  </a:lnTo>
                  <a:lnTo>
                    <a:pt x="412" y="212"/>
                  </a:lnTo>
                  <a:lnTo>
                    <a:pt x="428" y="186"/>
                  </a:lnTo>
                  <a:lnTo>
                    <a:pt x="440" y="170"/>
                  </a:lnTo>
                  <a:lnTo>
                    <a:pt x="452" y="158"/>
                  </a:lnTo>
                  <a:lnTo>
                    <a:pt x="464" y="146"/>
                  </a:lnTo>
                  <a:lnTo>
                    <a:pt x="476" y="138"/>
                  </a:lnTo>
                  <a:lnTo>
                    <a:pt x="490" y="130"/>
                  </a:lnTo>
                  <a:lnTo>
                    <a:pt x="504" y="124"/>
                  </a:lnTo>
                  <a:lnTo>
                    <a:pt x="518" y="122"/>
                  </a:lnTo>
                  <a:lnTo>
                    <a:pt x="532" y="120"/>
                  </a:lnTo>
                  <a:lnTo>
                    <a:pt x="544" y="122"/>
                  </a:lnTo>
                  <a:lnTo>
                    <a:pt x="556" y="124"/>
                  </a:lnTo>
                  <a:lnTo>
                    <a:pt x="304" y="18"/>
                  </a:lnTo>
                  <a:lnTo>
                    <a:pt x="272" y="6"/>
                  </a:lnTo>
                  <a:lnTo>
                    <a:pt x="256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10"/>
                  </a:lnTo>
                  <a:lnTo>
                    <a:pt x="170" y="20"/>
                  </a:lnTo>
                  <a:lnTo>
                    <a:pt x="148" y="36"/>
                  </a:lnTo>
                  <a:lnTo>
                    <a:pt x="136" y="48"/>
                  </a:lnTo>
                  <a:lnTo>
                    <a:pt x="124" y="60"/>
                  </a:lnTo>
                  <a:lnTo>
                    <a:pt x="100" y="88"/>
                  </a:lnTo>
                  <a:lnTo>
                    <a:pt x="80" y="122"/>
                  </a:lnTo>
                  <a:lnTo>
                    <a:pt x="60" y="160"/>
                  </a:lnTo>
                  <a:lnTo>
                    <a:pt x="44" y="202"/>
                  </a:lnTo>
                  <a:lnTo>
                    <a:pt x="30" y="246"/>
                  </a:lnTo>
                  <a:lnTo>
                    <a:pt x="18" y="296"/>
                  </a:lnTo>
                  <a:lnTo>
                    <a:pt x="8" y="348"/>
                  </a:lnTo>
                  <a:lnTo>
                    <a:pt x="2" y="412"/>
                  </a:lnTo>
                  <a:lnTo>
                    <a:pt x="0" y="446"/>
                  </a:lnTo>
                  <a:lnTo>
                    <a:pt x="0" y="480"/>
                  </a:lnTo>
                  <a:lnTo>
                    <a:pt x="0" y="514"/>
                  </a:lnTo>
                  <a:lnTo>
                    <a:pt x="2" y="548"/>
                  </a:lnTo>
                  <a:lnTo>
                    <a:pt x="8" y="614"/>
                  </a:lnTo>
                  <a:lnTo>
                    <a:pt x="18" y="666"/>
                  </a:lnTo>
                  <a:lnTo>
                    <a:pt x="30" y="714"/>
                  </a:lnTo>
                  <a:lnTo>
                    <a:pt x="44" y="760"/>
                  </a:lnTo>
                  <a:lnTo>
                    <a:pt x="60" y="802"/>
                  </a:lnTo>
                  <a:lnTo>
                    <a:pt x="80" y="840"/>
                  </a:lnTo>
                  <a:lnTo>
                    <a:pt x="100" y="872"/>
                  </a:lnTo>
                  <a:lnTo>
                    <a:pt x="124" y="902"/>
                  </a:lnTo>
                  <a:lnTo>
                    <a:pt x="136" y="914"/>
                  </a:lnTo>
                  <a:lnTo>
                    <a:pt x="148" y="924"/>
                  </a:lnTo>
                  <a:lnTo>
                    <a:pt x="170" y="940"/>
                  </a:lnTo>
                  <a:lnTo>
                    <a:pt x="192" y="952"/>
                  </a:lnTo>
                  <a:lnTo>
                    <a:pt x="216" y="958"/>
                  </a:lnTo>
                  <a:lnTo>
                    <a:pt x="240" y="960"/>
                  </a:lnTo>
                  <a:lnTo>
                    <a:pt x="258" y="960"/>
                  </a:lnTo>
                  <a:lnTo>
                    <a:pt x="276" y="954"/>
                  </a:lnTo>
                  <a:lnTo>
                    <a:pt x="300" y="944"/>
                  </a:lnTo>
                  <a:lnTo>
                    <a:pt x="560" y="836"/>
                  </a:lnTo>
                  <a:lnTo>
                    <a:pt x="546" y="840"/>
                  </a:lnTo>
                  <a:lnTo>
                    <a:pt x="532" y="840"/>
                  </a:lnTo>
                  <a:close/>
                </a:path>
              </a:pathLst>
            </a:custGeom>
            <a:gradFill rotWithShape="1">
              <a:gsLst>
                <a:gs pos="0">
                  <a:srgbClr val="A7CBFF"/>
                </a:gs>
                <a:gs pos="100000">
                  <a:srgbClr val="096DFF"/>
                </a:gs>
              </a:gsLst>
              <a:lin ang="5400000" scaled="1"/>
            </a:gra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639" y="2108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991" y="2228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343" y="2348"/>
              <a:ext cx="352" cy="240"/>
            </a:xfrm>
            <a:custGeom>
              <a:avLst/>
              <a:gdLst>
                <a:gd name="T0" fmla="*/ 352 w 352"/>
                <a:gd name="T1" fmla="*/ 120 h 240"/>
                <a:gd name="T2" fmla="*/ 76 w 352"/>
                <a:gd name="T3" fmla="*/ 6 h 240"/>
                <a:gd name="T4" fmla="*/ 72 w 352"/>
                <a:gd name="T5" fmla="*/ 4 h 240"/>
                <a:gd name="T6" fmla="*/ 68 w 352"/>
                <a:gd name="T7" fmla="*/ 2 h 240"/>
                <a:gd name="T8" fmla="*/ 68 w 352"/>
                <a:gd name="T9" fmla="*/ 2 h 240"/>
                <a:gd name="T10" fmla="*/ 60 w 352"/>
                <a:gd name="T11" fmla="*/ 0 h 240"/>
                <a:gd name="T12" fmla="*/ 60 w 352"/>
                <a:gd name="T13" fmla="*/ 0 h 240"/>
                <a:gd name="T14" fmla="*/ 54 w 352"/>
                <a:gd name="T15" fmla="*/ 2 h 240"/>
                <a:gd name="T16" fmla="*/ 48 w 352"/>
                <a:gd name="T17" fmla="*/ 2 h 240"/>
                <a:gd name="T18" fmla="*/ 36 w 352"/>
                <a:gd name="T19" fmla="*/ 10 h 240"/>
                <a:gd name="T20" fmla="*/ 26 w 352"/>
                <a:gd name="T21" fmla="*/ 20 h 240"/>
                <a:gd name="T22" fmla="*/ 18 w 352"/>
                <a:gd name="T23" fmla="*/ 36 h 240"/>
                <a:gd name="T24" fmla="*/ 10 w 352"/>
                <a:gd name="T25" fmla="*/ 54 h 240"/>
                <a:gd name="T26" fmla="*/ 4 w 352"/>
                <a:gd name="T27" fmla="*/ 74 h 240"/>
                <a:gd name="T28" fmla="*/ 0 w 352"/>
                <a:gd name="T29" fmla="*/ 96 h 240"/>
                <a:gd name="T30" fmla="*/ 0 w 352"/>
                <a:gd name="T31" fmla="*/ 120 h 240"/>
                <a:gd name="T32" fmla="*/ 0 w 352"/>
                <a:gd name="T33" fmla="*/ 120 h 240"/>
                <a:gd name="T34" fmla="*/ 0 w 352"/>
                <a:gd name="T35" fmla="*/ 144 h 240"/>
                <a:gd name="T36" fmla="*/ 4 w 352"/>
                <a:gd name="T37" fmla="*/ 168 h 240"/>
                <a:gd name="T38" fmla="*/ 10 w 352"/>
                <a:gd name="T39" fmla="*/ 188 h 240"/>
                <a:gd name="T40" fmla="*/ 18 w 352"/>
                <a:gd name="T41" fmla="*/ 206 h 240"/>
                <a:gd name="T42" fmla="*/ 26 w 352"/>
                <a:gd name="T43" fmla="*/ 220 h 240"/>
                <a:gd name="T44" fmla="*/ 36 w 352"/>
                <a:gd name="T45" fmla="*/ 230 h 240"/>
                <a:gd name="T46" fmla="*/ 48 w 352"/>
                <a:gd name="T47" fmla="*/ 238 h 240"/>
                <a:gd name="T48" fmla="*/ 54 w 352"/>
                <a:gd name="T49" fmla="*/ 240 h 240"/>
                <a:gd name="T50" fmla="*/ 60 w 352"/>
                <a:gd name="T51" fmla="*/ 240 h 240"/>
                <a:gd name="T52" fmla="*/ 60 w 352"/>
                <a:gd name="T53" fmla="*/ 240 h 240"/>
                <a:gd name="T54" fmla="*/ 72 w 352"/>
                <a:gd name="T55" fmla="*/ 238 h 240"/>
                <a:gd name="T56" fmla="*/ 72 w 352"/>
                <a:gd name="T57" fmla="*/ 238 h 240"/>
                <a:gd name="T58" fmla="*/ 352 w 352"/>
                <a:gd name="T59" fmla="*/ 120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2" h="240">
                  <a:moveTo>
                    <a:pt x="352" y="120"/>
                  </a:move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18" y="36"/>
                  </a:lnTo>
                  <a:lnTo>
                    <a:pt x="10" y="54"/>
                  </a:lnTo>
                  <a:lnTo>
                    <a:pt x="4" y="7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4" y="168"/>
                  </a:lnTo>
                  <a:lnTo>
                    <a:pt x="10" y="188"/>
                  </a:lnTo>
                  <a:lnTo>
                    <a:pt x="18" y="206"/>
                  </a:lnTo>
                  <a:lnTo>
                    <a:pt x="26" y="220"/>
                  </a:lnTo>
                  <a:lnTo>
                    <a:pt x="36" y="230"/>
                  </a:lnTo>
                  <a:lnTo>
                    <a:pt x="48" y="238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72" y="238"/>
                  </a:lnTo>
                  <a:lnTo>
                    <a:pt x="352" y="120"/>
                  </a:lnTo>
                  <a:close/>
                </a:path>
              </a:pathLst>
            </a:custGeom>
            <a:solidFill>
              <a:srgbClr val="9900FF"/>
            </a:solidFill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Chevron 1"/>
          <p:cNvSpPr/>
          <p:nvPr/>
        </p:nvSpPr>
        <p:spPr>
          <a:xfrm>
            <a:off x="1034637" y="1659787"/>
            <a:ext cx="2754256" cy="543499"/>
          </a:xfrm>
          <a:prstGeom prst="chevron">
            <a:avLst>
              <a:gd name="adj" fmla="val 18794"/>
            </a:avLst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ผู้บริหารระดับสูง</a:t>
            </a:r>
            <a:endParaRPr lang="en-US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31857" y="2625402"/>
            <a:ext cx="2754256" cy="543499"/>
          </a:xfrm>
          <a:prstGeom prst="chevron">
            <a:avLst>
              <a:gd name="adj" fmla="val 18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ผู้บริหารระดับกลาง</a:t>
            </a:r>
            <a:endParaRPr lang="en-US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267447" y="3629874"/>
            <a:ext cx="2663047" cy="543499"/>
          </a:xfrm>
          <a:prstGeom prst="chevron">
            <a:avLst>
              <a:gd name="adj" fmla="val 1879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00CC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ผู้บริหารระดับต้น</a:t>
            </a:r>
            <a:endParaRPr lang="en-US" sz="2800" b="1" dirty="0">
              <a:solidFill>
                <a:srgbClr val="0000CC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10288" y="4851771"/>
            <a:ext cx="2470519" cy="543499"/>
          </a:xfrm>
          <a:prstGeom prst="chevron">
            <a:avLst>
              <a:gd name="adj" fmla="val 187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พนักงานปฏิบัติการ</a:t>
            </a:r>
            <a:endParaRPr lang="en-US" sz="28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009045" y="1911026"/>
            <a:ext cx="65316" cy="3799164"/>
          </a:xfrm>
          <a:prstGeom prst="straightConnector1">
            <a:avLst/>
          </a:prstGeom>
          <a:ln w="76200">
            <a:solidFill>
              <a:srgbClr val="0000CC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5287" y="104938"/>
            <a:ext cx="6782463" cy="89664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มุมมองการบริหารแบบเดิม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87590" y="1291523"/>
            <a:ext cx="3264325" cy="4047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59269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9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090586" y="6320736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06734" y="469128"/>
            <a:ext cx="8722581" cy="5851608"/>
            <a:chOff x="3006" y="263"/>
            <a:chExt cx="2424" cy="2503"/>
          </a:xfrm>
          <a:solidFill>
            <a:srgbClr val="0000CC"/>
          </a:solidFill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006" y="263"/>
              <a:ext cx="2424" cy="250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027" y="464"/>
              <a:ext cx="2228" cy="2175"/>
            </a:xfrm>
            <a:prstGeom prst="ellipse">
              <a:avLst/>
            </a:prstGeom>
            <a:grp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1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การบริหารทีมงาน</a:t>
              </a:r>
              <a:endPara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57" y="6207328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1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07195" y="63313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5291" y="1409329"/>
            <a:ext cx="8573660" cy="4578004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ขาดความร่วมมือ ช่วยเหลือ ประสานงานกัน</a:t>
            </a:r>
          </a:p>
          <a:p>
            <a:pPr eaLnBrk="1" hangingPunct="1">
              <a:buFontTx/>
              <a:buBlip>
                <a:blip r:embed="rId3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การติดต่อสื่อความไม่มีประสิทธิภาพ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มีการเกี่ยง หรือ แก่งแย่งหน้าที่และความรับผิดชอบ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มีการชิงดีชิงเด่นกันเป็นประจำ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หากเป็นความขัดแย้งภายในทีม จะทำให้ประสิทธิผล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ของงานในทีมต่ำลง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th-TH" sz="4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ขาดความเชื่อมั่นและไว้วางใจกัน</a:t>
            </a:r>
          </a:p>
          <a:p>
            <a:pPr eaLnBrk="1" hangingPunct="1">
              <a:defRPr/>
            </a:pPr>
            <a:endParaRPr lang="th-TH" sz="4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th-TH" sz="40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3123" y="92050"/>
            <a:ext cx="8817997" cy="127144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สิ่งบ่งชี้ ปัญหาการทำงานร่วมกันเป็นทีม</a:t>
            </a:r>
            <a:endParaRPr lang="en-US" sz="5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66" y="621792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19270" y="286247"/>
            <a:ext cx="8857753" cy="6329240"/>
          </a:xfrm>
          <a:prstGeom prst="ellipse">
            <a:avLst/>
          </a:prstGeom>
          <a:solidFill>
            <a:srgbClr val="66CCFF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377">
              <a:defRPr/>
            </a:pPr>
            <a:endParaRPr lang="th-TH" b="1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806778" y="1985688"/>
            <a:ext cx="7239509" cy="3750661"/>
          </a:xfrm>
          <a:prstGeom prst="ellipse">
            <a:avLst/>
          </a:prstGeom>
          <a:solidFill>
            <a:srgbClr val="FFFFCC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kern="0" dirty="0">
              <a:solidFill>
                <a:srgbClr val="000099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510773" y="3547246"/>
            <a:ext cx="3146334" cy="1534536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914377">
              <a:defRPr/>
            </a:pPr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ea typeface="Tahoma" pitchFamily="34" charset="0"/>
                <a:cs typeface="BrowalliaUPC" panose="020B0604020202020204" pitchFamily="34" charset="-34"/>
              </a:rPr>
              <a:t>การสื่อสาร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085609" y="3482691"/>
            <a:ext cx="3146334" cy="1534536"/>
          </a:xfrm>
          <a:prstGeom prst="ellipse">
            <a:avLst/>
          </a:prstGeom>
          <a:solidFill>
            <a:srgbClr val="FF0000"/>
          </a:solidFill>
          <a:ln w="12700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defTabSz="914377">
              <a:defRPr/>
            </a:pPr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ea typeface="Tahoma" pitchFamily="34" charset="0"/>
                <a:cs typeface="BrowalliaUPC" panose="020B0604020202020204" pitchFamily="34" charset="-34"/>
              </a:rPr>
              <a:t>มนุษยสัมพันธ์</a:t>
            </a:r>
            <a:endParaRPr lang="en-US" sz="4800" b="1" dirty="0">
              <a:solidFill>
                <a:schemeClr val="bg1"/>
              </a:solidFill>
              <a:latin typeface="BrowalliaUPC" panose="020B0604020202020204" pitchFamily="34" charset="-34"/>
              <a:ea typeface="Tahoma" pitchFamily="34" charset="0"/>
              <a:cs typeface="BrowalliaUPC" panose="020B0604020202020204" pitchFamily="34" charset="-34"/>
            </a:endParaRPr>
          </a:p>
        </p:txBody>
      </p:sp>
      <p:sp>
        <p:nvSpPr>
          <p:cNvPr id="9230" name="Text Box 8"/>
          <p:cNvSpPr txBox="1">
            <a:spLocks noChangeArrowheads="1"/>
          </p:cNvSpPr>
          <p:nvPr/>
        </p:nvSpPr>
        <p:spPr bwMode="auto">
          <a:xfrm>
            <a:off x="1617302" y="2223807"/>
            <a:ext cx="55908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ClrTx/>
              <a:buSzTx/>
              <a:buNone/>
            </a:pPr>
            <a:r>
              <a:rPr kumimoji="1" lang="th-TH" sz="80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การประสานงาน</a:t>
            </a:r>
          </a:p>
        </p:txBody>
      </p:sp>
      <p:sp>
        <p:nvSpPr>
          <p:cNvPr id="9231" name="Text Box 9"/>
          <p:cNvSpPr txBox="1">
            <a:spLocks noChangeArrowheads="1"/>
          </p:cNvSpPr>
          <p:nvPr/>
        </p:nvSpPr>
        <p:spPr bwMode="auto">
          <a:xfrm>
            <a:off x="3761487" y="515707"/>
            <a:ext cx="154682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defTabSz="914377">
              <a:spcBef>
                <a:spcPct val="0"/>
              </a:spcBef>
              <a:buClrTx/>
              <a:buSzTx/>
              <a:buNone/>
            </a:pPr>
            <a:r>
              <a:rPr kumimoji="1" lang="th-TH" sz="9600" b="1" dirty="0">
                <a:solidFill>
                  <a:srgbClr val="0033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ทีม</a:t>
            </a:r>
          </a:p>
        </p:txBody>
      </p:sp>
      <p:sp>
        <p:nvSpPr>
          <p:cNvPr id="9232" name="Slide Number Placeholder 9"/>
          <p:cNvSpPr txBox="1">
            <a:spLocks/>
          </p:cNvSpPr>
          <p:nvPr/>
        </p:nvSpPr>
        <p:spPr bwMode="auto">
          <a:xfrm>
            <a:off x="7014411" y="6296727"/>
            <a:ext cx="2063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defTabSz="914377">
              <a:spcBef>
                <a:spcPct val="0"/>
              </a:spcBef>
              <a:buClrTx/>
              <a:buSzTx/>
              <a:buNone/>
            </a:pPr>
            <a:fld id="{1CBEBD7D-328B-4878-A084-ABC89628F35F}" type="slidenum">
              <a:rPr lang="en-US" b="1" i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 defTabSz="914377">
                <a:spcBef>
                  <a:spcPct val="0"/>
                </a:spcBef>
                <a:buClrTx/>
                <a:buSzTx/>
                <a:buNone/>
              </a:pPr>
              <a:t>42</a:t>
            </a:fld>
            <a:endParaRPr lang="th-TH" b="1" i="1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826" y="620278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230" grpId="0"/>
      <p:bldP spid="92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3611" y="2170707"/>
            <a:ext cx="2854520" cy="3935896"/>
          </a:xfrm>
          <a:prstGeom prst="ca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ร่วมคิด</a:t>
            </a:r>
            <a:endParaRPr lang="en-US" sz="72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3" name="Can 2"/>
          <p:cNvSpPr/>
          <p:nvPr/>
        </p:nvSpPr>
        <p:spPr>
          <a:xfrm>
            <a:off x="3111609" y="2170707"/>
            <a:ext cx="2854520" cy="3935896"/>
          </a:xfrm>
          <a:prstGeom prst="ca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ร่วมทำ</a:t>
            </a:r>
            <a:endParaRPr lang="en-US" sz="72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4" name="Can 3"/>
          <p:cNvSpPr/>
          <p:nvPr/>
        </p:nvSpPr>
        <p:spPr>
          <a:xfrm>
            <a:off x="6159608" y="2170707"/>
            <a:ext cx="2854520" cy="3935896"/>
          </a:xfrm>
          <a:prstGeom prst="ca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ร่วมรับผิดชอบ</a:t>
            </a:r>
            <a:endParaRPr lang="en-US" sz="6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123" y="182884"/>
            <a:ext cx="8871005" cy="138352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การสร้างการมีส่วนร่วมในทีมงาน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9904" y="6445009"/>
            <a:ext cx="834224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07" y="629068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2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23066" y="1787015"/>
            <a:ext cx="6925158" cy="4128756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/>
          <a:lstStyle/>
          <a:p>
            <a:pPr defTabSz="914377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ระดมความคิดร่วมกัน</a:t>
            </a:r>
          </a:p>
          <a:p>
            <a:pPr defTabSz="914377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สรุปผลเป็นรูปแบบให้ได้</a:t>
            </a:r>
          </a:p>
          <a:p>
            <a:pPr defTabSz="914377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เต็มใจที่จะมีรูปแบบปฏิบัติอย่างเดียวกัน</a:t>
            </a:r>
          </a:p>
          <a:p>
            <a:pPr defTabSz="914377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เต็มใจที่จะให้และรับข้อมูลทั้งด้านเห็นด้วย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และไม่เห็นด้วย</a:t>
            </a:r>
          </a:p>
          <a:p>
            <a:pPr defTabSz="914377">
              <a:buBlip>
                <a:blip r:embed="rId2"/>
              </a:buBlip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เต็มใจที่จะพัฒนาทัศนคติและพฤติกรรมที่</a:t>
            </a:r>
            <a:endParaRPr lang="en-US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defTabSz="914377">
              <a:defRPr/>
            </a:pP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ส่งเสริมการทำงานร่วมกันเป็นทีม</a:t>
            </a:r>
          </a:p>
          <a:p>
            <a:pPr defTabSz="914377">
              <a:buBlip>
                <a:blip r:embed="rId2"/>
              </a:buBlip>
              <a:defRPr/>
            </a:pPr>
            <a:endParaRPr lang="th-TH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defTabSz="914377">
              <a:defRPr/>
            </a:pPr>
            <a:endParaRPr lang="th-TH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defTabSz="914377">
              <a:buBlip>
                <a:blip r:embed="rId2"/>
              </a:buBlip>
              <a:defRPr/>
            </a:pPr>
            <a:endParaRPr lang="th-TH" sz="3600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 descr="change-management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1608" y="3415833"/>
            <a:ext cx="2409026" cy="2662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69" name="Slide Number Placeholder 9"/>
          <p:cNvSpPr txBox="1">
            <a:spLocks/>
          </p:cNvSpPr>
          <p:nvPr/>
        </p:nvSpPr>
        <p:spPr bwMode="auto">
          <a:xfrm>
            <a:off x="6976883" y="6316526"/>
            <a:ext cx="20637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defTabSz="914377">
              <a:spcBef>
                <a:spcPct val="0"/>
              </a:spcBef>
              <a:buClrTx/>
              <a:buSzTx/>
              <a:buNone/>
            </a:pPr>
            <a:fld id="{8FD94F38-979F-4710-9E28-3A208EA5453D}" type="slidenum">
              <a:rPr lang="en-US" b="1" i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pPr algn="r" defTabSz="914377">
                <a:spcBef>
                  <a:spcPct val="0"/>
                </a:spcBef>
                <a:buClrTx/>
                <a:buSzTx/>
                <a:buNone/>
              </a:pPr>
              <a:t>44</a:t>
            </a:fld>
            <a:endParaRPr lang="th-TH" b="1" i="1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270" y="136635"/>
            <a:ext cx="8857753" cy="1502252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หลักการคิดร่วมกัน</a:t>
            </a:r>
            <a:endParaRPr lang="en-US" sz="9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35" y="6154316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029" y="39538"/>
            <a:ext cx="6543924" cy="1012851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ทัศนคติความเป็น “ทีม”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9" name="Picture 5" descr="trafficligh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58" y="1312264"/>
            <a:ext cx="1442108" cy="514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2131898" y="1088978"/>
            <a:ext cx="971195" cy="861263"/>
            <a:chOff x="2725" y="2805"/>
            <a:chExt cx="612" cy="661"/>
          </a:xfrm>
          <a:solidFill>
            <a:srgbClr val="FF0000"/>
          </a:solidFill>
        </p:grpSpPr>
        <p:sp>
          <p:nvSpPr>
            <p:cNvPr id="11" name="Freeform 63"/>
            <p:cNvSpPr>
              <a:spLocks/>
            </p:cNvSpPr>
            <p:nvPr/>
          </p:nvSpPr>
          <p:spPr bwMode="auto">
            <a:xfrm>
              <a:off x="2729" y="2809"/>
              <a:ext cx="608" cy="657"/>
            </a:xfrm>
            <a:custGeom>
              <a:avLst/>
              <a:gdLst>
                <a:gd name="T0" fmla="*/ 0 w 608"/>
                <a:gd name="T1" fmla="*/ 173 h 657"/>
                <a:gd name="T2" fmla="*/ 4 w 608"/>
                <a:gd name="T3" fmla="*/ 119 h 657"/>
                <a:gd name="T4" fmla="*/ 124 w 608"/>
                <a:gd name="T5" fmla="*/ 0 h 657"/>
                <a:gd name="T6" fmla="*/ 304 w 608"/>
                <a:gd name="T7" fmla="*/ 179 h 657"/>
                <a:gd name="T8" fmla="*/ 484 w 608"/>
                <a:gd name="T9" fmla="*/ 0 h 657"/>
                <a:gd name="T10" fmla="*/ 606 w 608"/>
                <a:gd name="T11" fmla="*/ 121 h 657"/>
                <a:gd name="T12" fmla="*/ 602 w 608"/>
                <a:gd name="T13" fmla="*/ 173 h 657"/>
                <a:gd name="T14" fmla="*/ 450 w 608"/>
                <a:gd name="T15" fmla="*/ 327 h 657"/>
                <a:gd name="T16" fmla="*/ 608 w 608"/>
                <a:gd name="T17" fmla="*/ 485 h 657"/>
                <a:gd name="T18" fmla="*/ 604 w 608"/>
                <a:gd name="T19" fmla="*/ 539 h 657"/>
                <a:gd name="T20" fmla="*/ 486 w 608"/>
                <a:gd name="T21" fmla="*/ 657 h 657"/>
                <a:gd name="T22" fmla="*/ 302 w 608"/>
                <a:gd name="T23" fmla="*/ 473 h 657"/>
                <a:gd name="T24" fmla="*/ 124 w 608"/>
                <a:gd name="T25" fmla="*/ 653 h 657"/>
                <a:gd name="T26" fmla="*/ 4 w 608"/>
                <a:gd name="T27" fmla="*/ 533 h 657"/>
                <a:gd name="T28" fmla="*/ 10 w 608"/>
                <a:gd name="T29" fmla="*/ 481 h 657"/>
                <a:gd name="T30" fmla="*/ 158 w 608"/>
                <a:gd name="T31" fmla="*/ 331 h 657"/>
                <a:gd name="T32" fmla="*/ 0 w 608"/>
                <a:gd name="T33" fmla="*/ 17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8" h="657">
                  <a:moveTo>
                    <a:pt x="0" y="173"/>
                  </a:moveTo>
                  <a:lnTo>
                    <a:pt x="4" y="119"/>
                  </a:lnTo>
                  <a:lnTo>
                    <a:pt x="124" y="0"/>
                  </a:lnTo>
                  <a:lnTo>
                    <a:pt x="304" y="179"/>
                  </a:lnTo>
                  <a:lnTo>
                    <a:pt x="484" y="0"/>
                  </a:lnTo>
                  <a:lnTo>
                    <a:pt x="606" y="121"/>
                  </a:lnTo>
                  <a:lnTo>
                    <a:pt x="602" y="173"/>
                  </a:lnTo>
                  <a:lnTo>
                    <a:pt x="450" y="327"/>
                  </a:lnTo>
                  <a:lnTo>
                    <a:pt x="608" y="485"/>
                  </a:lnTo>
                  <a:lnTo>
                    <a:pt x="604" y="539"/>
                  </a:lnTo>
                  <a:lnTo>
                    <a:pt x="486" y="657"/>
                  </a:lnTo>
                  <a:lnTo>
                    <a:pt x="302" y="473"/>
                  </a:lnTo>
                  <a:lnTo>
                    <a:pt x="124" y="653"/>
                  </a:lnTo>
                  <a:lnTo>
                    <a:pt x="4" y="533"/>
                  </a:lnTo>
                  <a:lnTo>
                    <a:pt x="10" y="481"/>
                  </a:lnTo>
                  <a:lnTo>
                    <a:pt x="158" y="331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4"/>
            <p:cNvSpPr>
              <a:spLocks/>
            </p:cNvSpPr>
            <p:nvPr/>
          </p:nvSpPr>
          <p:spPr bwMode="auto">
            <a:xfrm>
              <a:off x="2725" y="2805"/>
              <a:ext cx="608" cy="657"/>
            </a:xfrm>
            <a:custGeom>
              <a:avLst/>
              <a:gdLst>
                <a:gd name="T0" fmla="*/ 0 w 608"/>
                <a:gd name="T1" fmla="*/ 173 h 657"/>
                <a:gd name="T2" fmla="*/ 4 w 608"/>
                <a:gd name="T3" fmla="*/ 119 h 657"/>
                <a:gd name="T4" fmla="*/ 124 w 608"/>
                <a:gd name="T5" fmla="*/ 0 h 657"/>
                <a:gd name="T6" fmla="*/ 304 w 608"/>
                <a:gd name="T7" fmla="*/ 179 h 657"/>
                <a:gd name="T8" fmla="*/ 484 w 608"/>
                <a:gd name="T9" fmla="*/ 0 h 657"/>
                <a:gd name="T10" fmla="*/ 606 w 608"/>
                <a:gd name="T11" fmla="*/ 121 h 657"/>
                <a:gd name="T12" fmla="*/ 602 w 608"/>
                <a:gd name="T13" fmla="*/ 173 h 657"/>
                <a:gd name="T14" fmla="*/ 450 w 608"/>
                <a:gd name="T15" fmla="*/ 327 h 657"/>
                <a:gd name="T16" fmla="*/ 608 w 608"/>
                <a:gd name="T17" fmla="*/ 485 h 657"/>
                <a:gd name="T18" fmla="*/ 604 w 608"/>
                <a:gd name="T19" fmla="*/ 539 h 657"/>
                <a:gd name="T20" fmla="*/ 486 w 608"/>
                <a:gd name="T21" fmla="*/ 657 h 657"/>
                <a:gd name="T22" fmla="*/ 302 w 608"/>
                <a:gd name="T23" fmla="*/ 473 h 657"/>
                <a:gd name="T24" fmla="*/ 124 w 608"/>
                <a:gd name="T25" fmla="*/ 653 h 657"/>
                <a:gd name="T26" fmla="*/ 4 w 608"/>
                <a:gd name="T27" fmla="*/ 533 h 657"/>
                <a:gd name="T28" fmla="*/ 10 w 608"/>
                <a:gd name="T29" fmla="*/ 481 h 657"/>
                <a:gd name="T30" fmla="*/ 158 w 608"/>
                <a:gd name="T31" fmla="*/ 331 h 657"/>
                <a:gd name="T32" fmla="*/ 0 w 608"/>
                <a:gd name="T33" fmla="*/ 173 h 657"/>
                <a:gd name="T34" fmla="*/ 120 w 608"/>
                <a:gd name="T35" fmla="*/ 54 h 657"/>
                <a:gd name="T36" fmla="*/ 300 w 608"/>
                <a:gd name="T37" fmla="*/ 233 h 657"/>
                <a:gd name="T38" fmla="*/ 480 w 608"/>
                <a:gd name="T39" fmla="*/ 54 h 657"/>
                <a:gd name="T40" fmla="*/ 602 w 608"/>
                <a:gd name="T41" fmla="*/ 173 h 657"/>
                <a:gd name="T42" fmla="*/ 420 w 608"/>
                <a:gd name="T43" fmla="*/ 355 h 657"/>
                <a:gd name="T44" fmla="*/ 604 w 608"/>
                <a:gd name="T45" fmla="*/ 539 h 657"/>
                <a:gd name="T46" fmla="*/ 486 w 608"/>
                <a:gd name="T47" fmla="*/ 657 h 657"/>
                <a:gd name="T48" fmla="*/ 302 w 608"/>
                <a:gd name="T49" fmla="*/ 473 h 657"/>
                <a:gd name="T50" fmla="*/ 124 w 608"/>
                <a:gd name="T51" fmla="*/ 653 h 657"/>
                <a:gd name="T52" fmla="*/ 4 w 608"/>
                <a:gd name="T53" fmla="*/ 533 h 657"/>
                <a:gd name="T54" fmla="*/ 184 w 608"/>
                <a:gd name="T55" fmla="*/ 355 h 657"/>
                <a:gd name="T56" fmla="*/ 0 w 608"/>
                <a:gd name="T57" fmla="*/ 173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8" h="657">
                  <a:moveTo>
                    <a:pt x="0" y="173"/>
                  </a:moveTo>
                  <a:lnTo>
                    <a:pt x="4" y="119"/>
                  </a:lnTo>
                  <a:lnTo>
                    <a:pt x="124" y="0"/>
                  </a:lnTo>
                  <a:lnTo>
                    <a:pt x="304" y="179"/>
                  </a:lnTo>
                  <a:lnTo>
                    <a:pt x="484" y="0"/>
                  </a:lnTo>
                  <a:lnTo>
                    <a:pt x="606" y="121"/>
                  </a:lnTo>
                  <a:lnTo>
                    <a:pt x="602" y="173"/>
                  </a:lnTo>
                  <a:lnTo>
                    <a:pt x="450" y="327"/>
                  </a:lnTo>
                  <a:lnTo>
                    <a:pt x="608" y="485"/>
                  </a:lnTo>
                  <a:lnTo>
                    <a:pt x="604" y="539"/>
                  </a:lnTo>
                  <a:lnTo>
                    <a:pt x="486" y="657"/>
                  </a:lnTo>
                  <a:lnTo>
                    <a:pt x="302" y="473"/>
                  </a:lnTo>
                  <a:lnTo>
                    <a:pt x="124" y="653"/>
                  </a:lnTo>
                  <a:lnTo>
                    <a:pt x="4" y="533"/>
                  </a:lnTo>
                  <a:lnTo>
                    <a:pt x="10" y="481"/>
                  </a:lnTo>
                  <a:lnTo>
                    <a:pt x="158" y="331"/>
                  </a:lnTo>
                  <a:lnTo>
                    <a:pt x="0" y="173"/>
                  </a:lnTo>
                  <a:lnTo>
                    <a:pt x="120" y="54"/>
                  </a:lnTo>
                  <a:lnTo>
                    <a:pt x="300" y="233"/>
                  </a:lnTo>
                  <a:lnTo>
                    <a:pt x="480" y="54"/>
                  </a:lnTo>
                  <a:lnTo>
                    <a:pt x="602" y="173"/>
                  </a:lnTo>
                  <a:lnTo>
                    <a:pt x="420" y="355"/>
                  </a:lnTo>
                  <a:lnTo>
                    <a:pt x="604" y="539"/>
                  </a:lnTo>
                  <a:lnTo>
                    <a:pt x="486" y="657"/>
                  </a:lnTo>
                  <a:lnTo>
                    <a:pt x="302" y="473"/>
                  </a:lnTo>
                  <a:lnTo>
                    <a:pt x="124" y="653"/>
                  </a:lnTo>
                  <a:lnTo>
                    <a:pt x="4" y="533"/>
                  </a:lnTo>
                  <a:lnTo>
                    <a:pt x="184" y="355"/>
                  </a:lnTo>
                  <a:lnTo>
                    <a:pt x="0" y="17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5"/>
            <p:cNvSpPr>
              <a:spLocks noChangeShapeType="1"/>
            </p:cNvSpPr>
            <p:nvPr/>
          </p:nvSpPr>
          <p:spPr bwMode="auto">
            <a:xfrm flipH="1">
              <a:off x="2845" y="2805"/>
              <a:ext cx="4" cy="56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6"/>
            <p:cNvSpPr>
              <a:spLocks noChangeShapeType="1"/>
            </p:cNvSpPr>
            <p:nvPr/>
          </p:nvSpPr>
          <p:spPr bwMode="auto">
            <a:xfrm flipH="1">
              <a:off x="3027" y="2984"/>
              <a:ext cx="2" cy="52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7"/>
            <p:cNvSpPr>
              <a:spLocks noChangeShapeType="1"/>
            </p:cNvSpPr>
            <p:nvPr/>
          </p:nvSpPr>
          <p:spPr bwMode="auto">
            <a:xfrm flipH="1">
              <a:off x="3205" y="2805"/>
              <a:ext cx="4" cy="5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5399168" y="1081793"/>
            <a:ext cx="882616" cy="850704"/>
            <a:chOff x="4281" y="2782"/>
            <a:chExt cx="679" cy="651"/>
          </a:xfrm>
          <a:solidFill>
            <a:srgbClr val="00B050"/>
          </a:solidFill>
        </p:grpSpPr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4282" y="2782"/>
              <a:ext cx="678" cy="648"/>
            </a:xfrm>
            <a:custGeom>
              <a:avLst/>
              <a:gdLst>
                <a:gd name="T0" fmla="*/ 128 w 678"/>
                <a:gd name="T1" fmla="*/ 648 h 648"/>
                <a:gd name="T2" fmla="*/ 280 w 678"/>
                <a:gd name="T3" fmla="*/ 648 h 648"/>
                <a:gd name="T4" fmla="*/ 678 w 678"/>
                <a:gd name="T5" fmla="*/ 250 h 648"/>
                <a:gd name="T6" fmla="*/ 677 w 678"/>
                <a:gd name="T7" fmla="*/ 155 h 648"/>
                <a:gd name="T8" fmla="*/ 555 w 678"/>
                <a:gd name="T9" fmla="*/ 0 h 648"/>
                <a:gd name="T10" fmla="*/ 197 w 678"/>
                <a:gd name="T11" fmla="*/ 357 h 648"/>
                <a:gd name="T12" fmla="*/ 14 w 678"/>
                <a:gd name="T13" fmla="*/ 192 h 648"/>
                <a:gd name="T14" fmla="*/ 0 w 678"/>
                <a:gd name="T15" fmla="*/ 234 h 648"/>
                <a:gd name="T16" fmla="*/ 0 w 678"/>
                <a:gd name="T17" fmla="*/ 516 h 648"/>
                <a:gd name="T18" fmla="*/ 128 w 678"/>
                <a:gd name="T19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8" h="648">
                  <a:moveTo>
                    <a:pt x="128" y="648"/>
                  </a:moveTo>
                  <a:lnTo>
                    <a:pt x="280" y="648"/>
                  </a:lnTo>
                  <a:lnTo>
                    <a:pt x="678" y="250"/>
                  </a:lnTo>
                  <a:lnTo>
                    <a:pt x="677" y="155"/>
                  </a:lnTo>
                  <a:lnTo>
                    <a:pt x="555" y="0"/>
                  </a:lnTo>
                  <a:lnTo>
                    <a:pt x="197" y="357"/>
                  </a:lnTo>
                  <a:lnTo>
                    <a:pt x="14" y="192"/>
                  </a:lnTo>
                  <a:lnTo>
                    <a:pt x="0" y="234"/>
                  </a:lnTo>
                  <a:lnTo>
                    <a:pt x="0" y="516"/>
                  </a:lnTo>
                  <a:lnTo>
                    <a:pt x="128" y="6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4281" y="2832"/>
              <a:ext cx="678" cy="601"/>
            </a:xfrm>
            <a:custGeom>
              <a:avLst/>
              <a:gdLst>
                <a:gd name="T0" fmla="*/ 132 w 678"/>
                <a:gd name="T1" fmla="*/ 601 h 601"/>
                <a:gd name="T2" fmla="*/ 278 w 678"/>
                <a:gd name="T3" fmla="*/ 601 h 601"/>
                <a:gd name="T4" fmla="*/ 678 w 678"/>
                <a:gd name="T5" fmla="*/ 201 h 601"/>
                <a:gd name="T6" fmla="*/ 678 w 678"/>
                <a:gd name="T7" fmla="*/ 155 h 601"/>
                <a:gd name="T8" fmla="*/ 556 w 678"/>
                <a:gd name="T9" fmla="*/ 0 h 601"/>
                <a:gd name="T10" fmla="*/ 198 w 678"/>
                <a:gd name="T11" fmla="*/ 357 h 601"/>
                <a:gd name="T12" fmla="*/ 0 w 678"/>
                <a:gd name="T13" fmla="*/ 185 h 601"/>
                <a:gd name="T14" fmla="*/ 0 w 678"/>
                <a:gd name="T15" fmla="*/ 469 h 601"/>
                <a:gd name="T16" fmla="*/ 132 w 678"/>
                <a:gd name="T17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601">
                  <a:moveTo>
                    <a:pt x="132" y="601"/>
                  </a:moveTo>
                  <a:lnTo>
                    <a:pt x="278" y="601"/>
                  </a:lnTo>
                  <a:lnTo>
                    <a:pt x="678" y="201"/>
                  </a:lnTo>
                  <a:lnTo>
                    <a:pt x="678" y="155"/>
                  </a:lnTo>
                  <a:lnTo>
                    <a:pt x="556" y="0"/>
                  </a:lnTo>
                  <a:lnTo>
                    <a:pt x="198" y="357"/>
                  </a:lnTo>
                  <a:lnTo>
                    <a:pt x="0" y="185"/>
                  </a:lnTo>
                  <a:lnTo>
                    <a:pt x="0" y="469"/>
                  </a:lnTo>
                  <a:lnTo>
                    <a:pt x="132" y="6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4836" y="2784"/>
              <a:ext cx="0" cy="5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2"/>
          <a:stretch>
            <a:fillRect/>
          </a:stretch>
        </p:blipFill>
        <p:spPr bwMode="auto">
          <a:xfrm>
            <a:off x="37621" y="1524878"/>
            <a:ext cx="1079233" cy="506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1763336"/>
            <a:ext cx="727519" cy="310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166811" y="2001112"/>
            <a:ext cx="3048002" cy="350174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ยึดตนเอง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สั่งการ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ไม่รับฟัง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โยนความผิด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ยึดมั่นระเบียบ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ทำเฉพาะหน้าที่ตน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เก็บความรู้สึก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endParaRPr lang="th-TH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486" indent="-571486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341897" y="1961901"/>
            <a:ext cx="2997158" cy="358016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เป้าหมายร่วมกัน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ปรึกษาหารือ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รับฟัง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ร่วมรับผิดชอบ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ยืดหยุ่น</a:t>
            </a:r>
            <a:endParaRPr lang="en-US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สนับสนุน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ให้กำลังใจ</a:t>
            </a:r>
          </a:p>
          <a:p>
            <a:pPr marL="571486" indent="-571486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81936" y="5226314"/>
            <a:ext cx="1617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59998" y="5248590"/>
            <a:ext cx="16321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</a:rPr>
              <a:t>WE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955" y="6430849"/>
            <a:ext cx="774895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44" y="624046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5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3647634" y="2955676"/>
            <a:ext cx="2093913" cy="2306639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A1C6F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693671" y="4960694"/>
            <a:ext cx="2020887" cy="1717675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EF43A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2214121" y="3809756"/>
            <a:ext cx="2001837" cy="2005013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50EC2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214121" y="2392118"/>
            <a:ext cx="1997075" cy="1717675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20B7E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181152" y="4103444"/>
            <a:ext cx="1981200" cy="1711325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FB80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700021" y="1539630"/>
            <a:ext cx="2027237" cy="1717675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438DE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5181152" y="2392114"/>
            <a:ext cx="1981200" cy="2011363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BFB37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45448" y="2088119"/>
            <a:ext cx="1571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บทบาทหน้าที่สำคัญ</a:t>
            </a:r>
            <a:endParaRPr lang="en-GB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26819" y="3012008"/>
            <a:ext cx="1612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ผู้นำที่มีประสิทธิภาพ</a:t>
            </a:r>
            <a:endParaRPr lang="en-GB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509687" y="4770631"/>
            <a:ext cx="13019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มองกันในด้านดี</a:t>
            </a:r>
            <a:endParaRPr lang="en-GB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97093" y="2915350"/>
            <a:ext cx="11673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การมีส่วนร่วม</a:t>
            </a:r>
          </a:p>
          <a:p>
            <a:r>
              <a:rPr lang="th-TH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ของสมาชิก</a:t>
            </a:r>
            <a:endParaRPr lang="en-GB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416502" y="4752729"/>
            <a:ext cx="12955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เชื่อมั่น ไว้วางใจ</a:t>
            </a:r>
            <a:endParaRPr lang="en-GB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17587" y="5696911"/>
            <a:ext cx="1701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การสื่อสารที่ดี</a:t>
            </a:r>
            <a:endParaRPr lang="en-GB" sz="2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073084" y="3639436"/>
            <a:ext cx="12461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28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เป้าหมาย</a:t>
            </a:r>
          </a:p>
          <a:p>
            <a:pPr algn="ctr"/>
            <a:r>
              <a:rPr lang="th-TH" sz="2800" b="1" dirty="0">
                <a:solidFill>
                  <a:srgbClr val="00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ชัดเจน</a:t>
            </a:r>
            <a:endParaRPr lang="en-GB" sz="2800" b="1" dirty="0">
              <a:solidFill>
                <a:srgbClr val="00000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6" name="Rectangle 17"/>
          <p:cNvSpPr txBox="1">
            <a:spLocks noChangeArrowheads="1"/>
          </p:cNvSpPr>
          <p:nvPr/>
        </p:nvSpPr>
        <p:spPr bwMode="auto">
          <a:xfrm>
            <a:off x="545520" y="129925"/>
            <a:ext cx="8229600" cy="1143000"/>
          </a:xfrm>
          <a:prstGeom prst="rect">
            <a:avLst/>
          </a:prstGeom>
          <a:solidFill>
            <a:srgbClr val="0000CC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คุณลักษณะของทีม ที่มีประสิทธิภาพ</a:t>
            </a:r>
            <a:endParaRPr lang="en-GB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364516" y="6418801"/>
            <a:ext cx="739727" cy="365125"/>
          </a:xfrm>
        </p:spPr>
        <p:txBody>
          <a:bodyPr/>
          <a:lstStyle/>
          <a:p>
            <a:pPr>
              <a:defRPr/>
            </a:pPr>
            <a:fld id="{ACE6BDB8-5115-419E-A9F3-9D4AB28B03C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01" y="622013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9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32363" y="6321939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47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54442" y="536418"/>
            <a:ext cx="8511701" cy="5810819"/>
            <a:chOff x="2890" y="462"/>
            <a:chExt cx="2438" cy="2517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2890" y="462"/>
              <a:ext cx="2438" cy="251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911" y="665"/>
              <a:ext cx="2241" cy="218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10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ทักษะการให้</a:t>
              </a:r>
            </a:p>
            <a:p>
              <a:pPr algn="ctr" eaLnBrk="1" hangingPunct="1"/>
              <a:r>
                <a:rPr lang="th-TH" sz="10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คำปรึกษาแนะนำ</a:t>
              </a:r>
              <a:endParaRPr lang="en-US" sz="10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34" y="620853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8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39286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48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3322" y="3798609"/>
            <a:ext cx="3871533" cy="2123658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809625" indent="-269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สังเกตพฤติกรรมพนักงาน</a:t>
            </a: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มาทำงานสายบ่อย หรือไม่</a:t>
            </a: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หยุด หรือขาดงานบ่อย หรือไม่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นั่งหลับระหว่างการทำงาน หรือไม่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ซึม ไม่พูดคุยกับใคร หรือไม่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ทานข้าวคนเดียวบ่อยๆ หรือไม่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28933" y="3798609"/>
            <a:ext cx="4363439" cy="21236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809625" indent="-269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รู้จักตัวตน / พูดคุยกับพนักงาน </a:t>
            </a:r>
          </a:p>
          <a:p>
            <a:pPr lvl="3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เกี่ยวกับเรื่องครอบครัว</a:t>
            </a:r>
            <a:endParaRPr lang="en-US" sz="2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เกี่ยวกับเรื่องวัยเด็ก วัยเรียน</a:t>
            </a:r>
            <a:endParaRPr lang="en-US" sz="2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เกี่ยวกับเรื่องงาน เพื่อนร่วมงาน</a:t>
            </a:r>
            <a:endParaRPr lang="en-US" sz="2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เกี่ยวกับเรื่องความคาดหวัง อนาคต</a:t>
            </a:r>
            <a:endParaRPr lang="en-US" sz="24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9977" y="2361762"/>
            <a:ext cx="4794636" cy="132343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809625" indent="-2698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ตรวจสอบจากผลงานของพนักงาน</a:t>
            </a:r>
          </a:p>
          <a:p>
            <a:pPr lvl="3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งานได้ตามมาตรฐานหรือไม่</a:t>
            </a:r>
            <a:endParaRPr lang="en-US" sz="24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3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4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งานมีความผิดพลาด ผิดปกติ หรือไม่</a:t>
            </a:r>
            <a:endParaRPr lang="en-US" sz="24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221" y="74976"/>
            <a:ext cx="8857753" cy="2033111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วิธีตรวจสอบสัญญาณบ่งชี้</a:t>
            </a:r>
          </a:p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ปัญหาของพนักงาน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25878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37663" y="629016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49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66" y="1461965"/>
            <a:ext cx="8729207" cy="46782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นัดพบเพื่อให้คำปรึกษา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ส่งเสริมให้พูดถึงปัญหาของเขา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สร้างค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วามเชื่อมั่น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ไว้วางใจในตัวเรา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(Trust)</a:t>
            </a:r>
          </a:p>
          <a:p>
            <a:pPr lvl="2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การจัดบรรยากาศห้อง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สถานที่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ที่นั่ง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มีผลต่อการสื่อสาร</a:t>
            </a:r>
            <a:endParaRPr lang="en-US" sz="2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ใช้คำถามเปิดบ่อยๆ</a:t>
            </a:r>
            <a:endParaRPr lang="en-US" sz="2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ใช้ทักษะในการฟังอย่างเต็มที่</a:t>
            </a:r>
            <a:endParaRPr lang="en-US" sz="2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spcBef>
                <a:spcPct val="0"/>
              </a:spcBef>
              <a:buFontTx/>
              <a:buBlip>
                <a:blip r:embed="rId3"/>
              </a:buBlip>
            </a:pP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latin typeface="BrowalliaUPC" panose="020B0604020202020204" pitchFamily="34" charset="-34"/>
                <a:cs typeface="BrowalliaUPC" panose="020B0604020202020204" pitchFamily="34" charset="-34"/>
              </a:rPr>
              <a:t>กระตุ้นให้พูดมากๆ</a:t>
            </a:r>
            <a:endParaRPr lang="en-US" sz="2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0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ช่วยให้เขาคิดอย่างปลอดโปร่ง</a:t>
            </a: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3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 กระตุ้นให้เขาคิดหาคำตอบให้แก่ปัญหาของเขาเองก่อน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172" y="19054"/>
            <a:ext cx="8817997" cy="1292915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เทคนิคการค้นหา</a:t>
            </a:r>
            <a:r>
              <a:rPr lang="th-TH" sz="48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ปัญหา</a:t>
            </a:r>
            <a:endParaRPr lang="en-US" sz="4800" b="1" dirty="0" smtClean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</a:t>
            </a:r>
            <a:r>
              <a:rPr lang="th-TH" sz="48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ความต้องการของพนักงาน</a:t>
            </a:r>
            <a:endParaRPr lang="en-US" sz="48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34" y="617675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77419" y="6361988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768516" y="-1351384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768516" y="-1351384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2" name="Chevron 1"/>
          <p:cNvSpPr/>
          <p:nvPr/>
        </p:nvSpPr>
        <p:spPr>
          <a:xfrm>
            <a:off x="1317094" y="5982175"/>
            <a:ext cx="2271745" cy="543499"/>
          </a:xfrm>
          <a:prstGeom prst="chevron">
            <a:avLst>
              <a:gd name="adj" fmla="val 18794"/>
            </a:avLst>
          </a:pr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ผู้บริหารระดับสูง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70604" y="5043003"/>
            <a:ext cx="2271745" cy="543499"/>
          </a:xfrm>
          <a:prstGeom prst="chevron">
            <a:avLst>
              <a:gd name="adj" fmla="val 18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ผู้บริหารระดับกลาง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54378" y="4014290"/>
            <a:ext cx="2271745" cy="543499"/>
          </a:xfrm>
          <a:prstGeom prst="chevron">
            <a:avLst>
              <a:gd name="adj" fmla="val 1879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ผู้บริหารระดับต้น</a:t>
            </a:r>
            <a:endParaRPr lang="en-US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41704" y="3010858"/>
            <a:ext cx="2271745" cy="543499"/>
          </a:xfrm>
          <a:prstGeom prst="chevron">
            <a:avLst>
              <a:gd name="adj" fmla="val 187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พนักงานปฏิบัติการ</a:t>
            </a:r>
            <a:endParaRPr lang="en-US" b="1" dirty="0">
              <a:solidFill>
                <a:srgbClr val="002060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88711" y="124082"/>
            <a:ext cx="6782463" cy="772236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มุมมองการบริหารแบบใหม่</a:t>
            </a:r>
            <a:endParaRPr lang="en-US" sz="6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pSp>
        <p:nvGrpSpPr>
          <p:cNvPr id="21" name="Group 3"/>
          <p:cNvGrpSpPr>
            <a:grpSpLocks/>
          </p:cNvGrpSpPr>
          <p:nvPr/>
        </p:nvGrpSpPr>
        <p:grpSpPr bwMode="auto">
          <a:xfrm rot="5400000">
            <a:off x="1559783" y="2805489"/>
            <a:ext cx="4556093" cy="3207026"/>
            <a:chOff x="3287" y="1988"/>
            <a:chExt cx="1408" cy="960"/>
          </a:xfrm>
          <a:solidFill>
            <a:srgbClr val="9900FF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287" y="1988"/>
              <a:ext cx="560" cy="960"/>
            </a:xfrm>
            <a:custGeom>
              <a:avLst/>
              <a:gdLst>
                <a:gd name="T0" fmla="*/ 532 w 560"/>
                <a:gd name="T1" fmla="*/ 840 h 960"/>
                <a:gd name="T2" fmla="*/ 504 w 560"/>
                <a:gd name="T3" fmla="*/ 836 h 960"/>
                <a:gd name="T4" fmla="*/ 476 w 560"/>
                <a:gd name="T5" fmla="*/ 824 h 960"/>
                <a:gd name="T6" fmla="*/ 452 w 560"/>
                <a:gd name="T7" fmla="*/ 802 h 960"/>
                <a:gd name="T8" fmla="*/ 428 w 560"/>
                <a:gd name="T9" fmla="*/ 776 h 960"/>
                <a:gd name="T10" fmla="*/ 412 w 560"/>
                <a:gd name="T11" fmla="*/ 750 h 960"/>
                <a:gd name="T12" fmla="*/ 384 w 560"/>
                <a:gd name="T13" fmla="*/ 686 h 960"/>
                <a:gd name="T14" fmla="*/ 364 w 560"/>
                <a:gd name="T15" fmla="*/ 610 h 960"/>
                <a:gd name="T16" fmla="*/ 352 w 560"/>
                <a:gd name="T17" fmla="*/ 526 h 960"/>
                <a:gd name="T18" fmla="*/ 352 w 560"/>
                <a:gd name="T19" fmla="*/ 480 h 960"/>
                <a:gd name="T20" fmla="*/ 356 w 560"/>
                <a:gd name="T21" fmla="*/ 392 h 960"/>
                <a:gd name="T22" fmla="*/ 372 w 560"/>
                <a:gd name="T23" fmla="*/ 312 h 960"/>
                <a:gd name="T24" fmla="*/ 396 w 560"/>
                <a:gd name="T25" fmla="*/ 242 h 960"/>
                <a:gd name="T26" fmla="*/ 428 w 560"/>
                <a:gd name="T27" fmla="*/ 186 h 960"/>
                <a:gd name="T28" fmla="*/ 440 w 560"/>
                <a:gd name="T29" fmla="*/ 170 h 960"/>
                <a:gd name="T30" fmla="*/ 464 w 560"/>
                <a:gd name="T31" fmla="*/ 146 h 960"/>
                <a:gd name="T32" fmla="*/ 490 w 560"/>
                <a:gd name="T33" fmla="*/ 130 h 960"/>
                <a:gd name="T34" fmla="*/ 518 w 560"/>
                <a:gd name="T35" fmla="*/ 122 h 960"/>
                <a:gd name="T36" fmla="*/ 532 w 560"/>
                <a:gd name="T37" fmla="*/ 120 h 960"/>
                <a:gd name="T38" fmla="*/ 556 w 560"/>
                <a:gd name="T39" fmla="*/ 124 h 960"/>
                <a:gd name="T40" fmla="*/ 272 w 560"/>
                <a:gd name="T41" fmla="*/ 6 h 960"/>
                <a:gd name="T42" fmla="*/ 256 w 560"/>
                <a:gd name="T43" fmla="*/ 2 h 960"/>
                <a:gd name="T44" fmla="*/ 240 w 560"/>
                <a:gd name="T45" fmla="*/ 0 h 960"/>
                <a:gd name="T46" fmla="*/ 192 w 560"/>
                <a:gd name="T47" fmla="*/ 10 h 960"/>
                <a:gd name="T48" fmla="*/ 148 w 560"/>
                <a:gd name="T49" fmla="*/ 36 h 960"/>
                <a:gd name="T50" fmla="*/ 136 w 560"/>
                <a:gd name="T51" fmla="*/ 48 h 960"/>
                <a:gd name="T52" fmla="*/ 100 w 560"/>
                <a:gd name="T53" fmla="*/ 88 h 960"/>
                <a:gd name="T54" fmla="*/ 60 w 560"/>
                <a:gd name="T55" fmla="*/ 160 h 960"/>
                <a:gd name="T56" fmla="*/ 30 w 560"/>
                <a:gd name="T57" fmla="*/ 246 h 960"/>
                <a:gd name="T58" fmla="*/ 8 w 560"/>
                <a:gd name="T59" fmla="*/ 348 h 960"/>
                <a:gd name="T60" fmla="*/ 2 w 560"/>
                <a:gd name="T61" fmla="*/ 412 h 960"/>
                <a:gd name="T62" fmla="*/ 0 w 560"/>
                <a:gd name="T63" fmla="*/ 480 h 960"/>
                <a:gd name="T64" fmla="*/ 0 w 560"/>
                <a:gd name="T65" fmla="*/ 514 h 960"/>
                <a:gd name="T66" fmla="*/ 8 w 560"/>
                <a:gd name="T67" fmla="*/ 614 h 960"/>
                <a:gd name="T68" fmla="*/ 18 w 560"/>
                <a:gd name="T69" fmla="*/ 666 h 960"/>
                <a:gd name="T70" fmla="*/ 44 w 560"/>
                <a:gd name="T71" fmla="*/ 760 h 960"/>
                <a:gd name="T72" fmla="*/ 80 w 560"/>
                <a:gd name="T73" fmla="*/ 840 h 960"/>
                <a:gd name="T74" fmla="*/ 124 w 560"/>
                <a:gd name="T75" fmla="*/ 902 h 960"/>
                <a:gd name="T76" fmla="*/ 148 w 560"/>
                <a:gd name="T77" fmla="*/ 924 h 960"/>
                <a:gd name="T78" fmla="*/ 170 w 560"/>
                <a:gd name="T79" fmla="*/ 940 h 960"/>
                <a:gd name="T80" fmla="*/ 216 w 560"/>
                <a:gd name="T81" fmla="*/ 958 h 960"/>
                <a:gd name="T82" fmla="*/ 240 w 560"/>
                <a:gd name="T83" fmla="*/ 960 h 960"/>
                <a:gd name="T84" fmla="*/ 276 w 560"/>
                <a:gd name="T85" fmla="*/ 954 h 960"/>
                <a:gd name="T86" fmla="*/ 560 w 560"/>
                <a:gd name="T87" fmla="*/ 836 h 960"/>
                <a:gd name="T88" fmla="*/ 546 w 560"/>
                <a:gd name="T89" fmla="*/ 840 h 960"/>
                <a:gd name="T90" fmla="*/ 532 w 560"/>
                <a:gd name="T91" fmla="*/ 840 h 9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0" h="960">
                  <a:moveTo>
                    <a:pt x="532" y="840"/>
                  </a:moveTo>
                  <a:lnTo>
                    <a:pt x="532" y="840"/>
                  </a:lnTo>
                  <a:lnTo>
                    <a:pt x="518" y="840"/>
                  </a:lnTo>
                  <a:lnTo>
                    <a:pt x="504" y="836"/>
                  </a:lnTo>
                  <a:lnTo>
                    <a:pt x="490" y="830"/>
                  </a:lnTo>
                  <a:lnTo>
                    <a:pt x="476" y="824"/>
                  </a:lnTo>
                  <a:lnTo>
                    <a:pt x="464" y="814"/>
                  </a:lnTo>
                  <a:lnTo>
                    <a:pt x="452" y="802"/>
                  </a:lnTo>
                  <a:lnTo>
                    <a:pt x="440" y="790"/>
                  </a:lnTo>
                  <a:lnTo>
                    <a:pt x="428" y="776"/>
                  </a:lnTo>
                  <a:lnTo>
                    <a:pt x="412" y="750"/>
                  </a:lnTo>
                  <a:lnTo>
                    <a:pt x="396" y="720"/>
                  </a:lnTo>
                  <a:lnTo>
                    <a:pt x="384" y="686"/>
                  </a:lnTo>
                  <a:lnTo>
                    <a:pt x="372" y="650"/>
                  </a:lnTo>
                  <a:lnTo>
                    <a:pt x="364" y="610"/>
                  </a:lnTo>
                  <a:lnTo>
                    <a:pt x="356" y="568"/>
                  </a:lnTo>
                  <a:lnTo>
                    <a:pt x="352" y="526"/>
                  </a:lnTo>
                  <a:lnTo>
                    <a:pt x="352" y="480"/>
                  </a:lnTo>
                  <a:lnTo>
                    <a:pt x="352" y="436"/>
                  </a:lnTo>
                  <a:lnTo>
                    <a:pt x="356" y="392"/>
                  </a:lnTo>
                  <a:lnTo>
                    <a:pt x="364" y="350"/>
                  </a:lnTo>
                  <a:lnTo>
                    <a:pt x="372" y="312"/>
                  </a:lnTo>
                  <a:lnTo>
                    <a:pt x="384" y="276"/>
                  </a:lnTo>
                  <a:lnTo>
                    <a:pt x="396" y="242"/>
                  </a:lnTo>
                  <a:lnTo>
                    <a:pt x="412" y="212"/>
                  </a:lnTo>
                  <a:lnTo>
                    <a:pt x="428" y="186"/>
                  </a:lnTo>
                  <a:lnTo>
                    <a:pt x="440" y="170"/>
                  </a:lnTo>
                  <a:lnTo>
                    <a:pt x="452" y="158"/>
                  </a:lnTo>
                  <a:lnTo>
                    <a:pt x="464" y="146"/>
                  </a:lnTo>
                  <a:lnTo>
                    <a:pt x="476" y="138"/>
                  </a:lnTo>
                  <a:lnTo>
                    <a:pt x="490" y="130"/>
                  </a:lnTo>
                  <a:lnTo>
                    <a:pt x="504" y="124"/>
                  </a:lnTo>
                  <a:lnTo>
                    <a:pt x="518" y="122"/>
                  </a:lnTo>
                  <a:lnTo>
                    <a:pt x="532" y="120"/>
                  </a:lnTo>
                  <a:lnTo>
                    <a:pt x="544" y="122"/>
                  </a:lnTo>
                  <a:lnTo>
                    <a:pt x="556" y="124"/>
                  </a:lnTo>
                  <a:lnTo>
                    <a:pt x="304" y="18"/>
                  </a:lnTo>
                  <a:lnTo>
                    <a:pt x="272" y="6"/>
                  </a:lnTo>
                  <a:lnTo>
                    <a:pt x="256" y="2"/>
                  </a:lnTo>
                  <a:lnTo>
                    <a:pt x="240" y="0"/>
                  </a:lnTo>
                  <a:lnTo>
                    <a:pt x="216" y="2"/>
                  </a:lnTo>
                  <a:lnTo>
                    <a:pt x="192" y="10"/>
                  </a:lnTo>
                  <a:lnTo>
                    <a:pt x="170" y="20"/>
                  </a:lnTo>
                  <a:lnTo>
                    <a:pt x="148" y="36"/>
                  </a:lnTo>
                  <a:lnTo>
                    <a:pt x="136" y="48"/>
                  </a:lnTo>
                  <a:lnTo>
                    <a:pt x="124" y="60"/>
                  </a:lnTo>
                  <a:lnTo>
                    <a:pt x="100" y="88"/>
                  </a:lnTo>
                  <a:lnTo>
                    <a:pt x="80" y="122"/>
                  </a:lnTo>
                  <a:lnTo>
                    <a:pt x="60" y="160"/>
                  </a:lnTo>
                  <a:lnTo>
                    <a:pt x="44" y="202"/>
                  </a:lnTo>
                  <a:lnTo>
                    <a:pt x="30" y="246"/>
                  </a:lnTo>
                  <a:lnTo>
                    <a:pt x="18" y="296"/>
                  </a:lnTo>
                  <a:lnTo>
                    <a:pt x="8" y="348"/>
                  </a:lnTo>
                  <a:lnTo>
                    <a:pt x="2" y="412"/>
                  </a:lnTo>
                  <a:lnTo>
                    <a:pt x="0" y="446"/>
                  </a:lnTo>
                  <a:lnTo>
                    <a:pt x="0" y="480"/>
                  </a:lnTo>
                  <a:lnTo>
                    <a:pt x="0" y="514"/>
                  </a:lnTo>
                  <a:lnTo>
                    <a:pt x="2" y="548"/>
                  </a:lnTo>
                  <a:lnTo>
                    <a:pt x="8" y="614"/>
                  </a:lnTo>
                  <a:lnTo>
                    <a:pt x="18" y="666"/>
                  </a:lnTo>
                  <a:lnTo>
                    <a:pt x="30" y="714"/>
                  </a:lnTo>
                  <a:lnTo>
                    <a:pt x="44" y="760"/>
                  </a:lnTo>
                  <a:lnTo>
                    <a:pt x="60" y="802"/>
                  </a:lnTo>
                  <a:lnTo>
                    <a:pt x="80" y="840"/>
                  </a:lnTo>
                  <a:lnTo>
                    <a:pt x="100" y="872"/>
                  </a:lnTo>
                  <a:lnTo>
                    <a:pt x="124" y="902"/>
                  </a:lnTo>
                  <a:lnTo>
                    <a:pt x="136" y="914"/>
                  </a:lnTo>
                  <a:lnTo>
                    <a:pt x="148" y="924"/>
                  </a:lnTo>
                  <a:lnTo>
                    <a:pt x="170" y="940"/>
                  </a:lnTo>
                  <a:lnTo>
                    <a:pt x="192" y="952"/>
                  </a:lnTo>
                  <a:lnTo>
                    <a:pt x="216" y="958"/>
                  </a:lnTo>
                  <a:lnTo>
                    <a:pt x="240" y="960"/>
                  </a:lnTo>
                  <a:lnTo>
                    <a:pt x="258" y="960"/>
                  </a:lnTo>
                  <a:lnTo>
                    <a:pt x="276" y="954"/>
                  </a:lnTo>
                  <a:lnTo>
                    <a:pt x="300" y="944"/>
                  </a:lnTo>
                  <a:lnTo>
                    <a:pt x="560" y="836"/>
                  </a:lnTo>
                  <a:lnTo>
                    <a:pt x="546" y="840"/>
                  </a:lnTo>
                  <a:lnTo>
                    <a:pt x="532" y="8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 cmpd="sng">
              <a:solidFill>
                <a:srgbClr val="FFF8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3639" y="2108"/>
              <a:ext cx="492" cy="720"/>
            </a:xfrm>
            <a:custGeom>
              <a:avLst/>
              <a:gdLst>
                <a:gd name="T0" fmla="*/ 472 w 492"/>
                <a:gd name="T1" fmla="*/ 600 h 720"/>
                <a:gd name="T2" fmla="*/ 452 w 492"/>
                <a:gd name="T3" fmla="*/ 598 h 720"/>
                <a:gd name="T4" fmla="*/ 432 w 492"/>
                <a:gd name="T5" fmla="*/ 588 h 720"/>
                <a:gd name="T6" fmla="*/ 414 w 492"/>
                <a:gd name="T7" fmla="*/ 572 h 720"/>
                <a:gd name="T8" fmla="*/ 384 w 492"/>
                <a:gd name="T9" fmla="*/ 526 h 720"/>
                <a:gd name="T10" fmla="*/ 362 w 492"/>
                <a:gd name="T11" fmla="*/ 462 h 720"/>
                <a:gd name="T12" fmla="*/ 356 w 492"/>
                <a:gd name="T13" fmla="*/ 426 h 720"/>
                <a:gd name="T14" fmla="*/ 352 w 492"/>
                <a:gd name="T15" fmla="*/ 360 h 720"/>
                <a:gd name="T16" fmla="*/ 352 w 492"/>
                <a:gd name="T17" fmla="*/ 326 h 720"/>
                <a:gd name="T18" fmla="*/ 356 w 492"/>
                <a:gd name="T19" fmla="*/ 294 h 720"/>
                <a:gd name="T20" fmla="*/ 372 w 492"/>
                <a:gd name="T21" fmla="*/ 224 h 720"/>
                <a:gd name="T22" fmla="*/ 398 w 492"/>
                <a:gd name="T23" fmla="*/ 170 h 720"/>
                <a:gd name="T24" fmla="*/ 424 w 492"/>
                <a:gd name="T25" fmla="*/ 140 h 720"/>
                <a:gd name="T26" fmla="*/ 442 w 492"/>
                <a:gd name="T27" fmla="*/ 128 h 720"/>
                <a:gd name="T28" fmla="*/ 462 w 492"/>
                <a:gd name="T29" fmla="*/ 122 h 720"/>
                <a:gd name="T30" fmla="*/ 472 w 492"/>
                <a:gd name="T31" fmla="*/ 120 h 720"/>
                <a:gd name="T32" fmla="*/ 228 w 492"/>
                <a:gd name="T33" fmla="*/ 14 h 720"/>
                <a:gd name="T34" fmla="*/ 204 w 492"/>
                <a:gd name="T35" fmla="*/ 4 h 720"/>
                <a:gd name="T36" fmla="*/ 180 w 492"/>
                <a:gd name="T37" fmla="*/ 0 h 720"/>
                <a:gd name="T38" fmla="*/ 166 w 492"/>
                <a:gd name="T39" fmla="*/ 2 h 720"/>
                <a:gd name="T40" fmla="*/ 138 w 492"/>
                <a:gd name="T41" fmla="*/ 10 h 720"/>
                <a:gd name="T42" fmla="*/ 112 w 492"/>
                <a:gd name="T43" fmla="*/ 26 h 720"/>
                <a:gd name="T44" fmla="*/ 88 w 492"/>
                <a:gd name="T45" fmla="*/ 50 h 720"/>
                <a:gd name="T46" fmla="*/ 76 w 492"/>
                <a:gd name="T47" fmla="*/ 66 h 720"/>
                <a:gd name="T48" fmla="*/ 44 w 492"/>
                <a:gd name="T49" fmla="*/ 122 h 720"/>
                <a:gd name="T50" fmla="*/ 20 w 492"/>
                <a:gd name="T51" fmla="*/ 192 h 720"/>
                <a:gd name="T52" fmla="*/ 4 w 492"/>
                <a:gd name="T53" fmla="*/ 272 h 720"/>
                <a:gd name="T54" fmla="*/ 0 w 492"/>
                <a:gd name="T55" fmla="*/ 360 h 720"/>
                <a:gd name="T56" fmla="*/ 0 w 492"/>
                <a:gd name="T57" fmla="*/ 406 h 720"/>
                <a:gd name="T58" fmla="*/ 12 w 492"/>
                <a:gd name="T59" fmla="*/ 490 h 720"/>
                <a:gd name="T60" fmla="*/ 32 w 492"/>
                <a:gd name="T61" fmla="*/ 566 h 720"/>
                <a:gd name="T62" fmla="*/ 60 w 492"/>
                <a:gd name="T63" fmla="*/ 630 h 720"/>
                <a:gd name="T64" fmla="*/ 76 w 492"/>
                <a:gd name="T65" fmla="*/ 656 h 720"/>
                <a:gd name="T66" fmla="*/ 100 w 492"/>
                <a:gd name="T67" fmla="*/ 682 h 720"/>
                <a:gd name="T68" fmla="*/ 124 w 492"/>
                <a:gd name="T69" fmla="*/ 704 h 720"/>
                <a:gd name="T70" fmla="*/ 152 w 492"/>
                <a:gd name="T71" fmla="*/ 716 h 720"/>
                <a:gd name="T72" fmla="*/ 180 w 492"/>
                <a:gd name="T73" fmla="*/ 720 h 720"/>
                <a:gd name="T74" fmla="*/ 194 w 492"/>
                <a:gd name="T75" fmla="*/ 720 h 720"/>
                <a:gd name="T76" fmla="*/ 224 w 492"/>
                <a:gd name="T77" fmla="*/ 708 h 720"/>
                <a:gd name="T78" fmla="*/ 492 w 492"/>
                <a:gd name="T79" fmla="*/ 596 h 720"/>
                <a:gd name="T80" fmla="*/ 472 w 492"/>
                <a:gd name="T81" fmla="*/ 600 h 7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2" h="720">
                  <a:moveTo>
                    <a:pt x="472" y="600"/>
                  </a:moveTo>
                  <a:lnTo>
                    <a:pt x="472" y="600"/>
                  </a:lnTo>
                  <a:lnTo>
                    <a:pt x="462" y="600"/>
                  </a:lnTo>
                  <a:lnTo>
                    <a:pt x="452" y="598"/>
                  </a:lnTo>
                  <a:lnTo>
                    <a:pt x="442" y="592"/>
                  </a:lnTo>
                  <a:lnTo>
                    <a:pt x="432" y="588"/>
                  </a:lnTo>
                  <a:lnTo>
                    <a:pt x="424" y="580"/>
                  </a:lnTo>
                  <a:lnTo>
                    <a:pt x="414" y="572"/>
                  </a:lnTo>
                  <a:lnTo>
                    <a:pt x="398" y="552"/>
                  </a:lnTo>
                  <a:lnTo>
                    <a:pt x="384" y="526"/>
                  </a:lnTo>
                  <a:lnTo>
                    <a:pt x="372" y="496"/>
                  </a:lnTo>
                  <a:lnTo>
                    <a:pt x="362" y="462"/>
                  </a:lnTo>
                  <a:lnTo>
                    <a:pt x="356" y="426"/>
                  </a:lnTo>
                  <a:lnTo>
                    <a:pt x="352" y="394"/>
                  </a:lnTo>
                  <a:lnTo>
                    <a:pt x="352" y="360"/>
                  </a:lnTo>
                  <a:lnTo>
                    <a:pt x="352" y="326"/>
                  </a:lnTo>
                  <a:lnTo>
                    <a:pt x="356" y="294"/>
                  </a:lnTo>
                  <a:lnTo>
                    <a:pt x="362" y="258"/>
                  </a:lnTo>
                  <a:lnTo>
                    <a:pt x="372" y="224"/>
                  </a:lnTo>
                  <a:lnTo>
                    <a:pt x="384" y="196"/>
                  </a:lnTo>
                  <a:lnTo>
                    <a:pt x="398" y="170"/>
                  </a:lnTo>
                  <a:lnTo>
                    <a:pt x="414" y="148"/>
                  </a:lnTo>
                  <a:lnTo>
                    <a:pt x="424" y="140"/>
                  </a:lnTo>
                  <a:lnTo>
                    <a:pt x="432" y="134"/>
                  </a:lnTo>
                  <a:lnTo>
                    <a:pt x="442" y="128"/>
                  </a:lnTo>
                  <a:lnTo>
                    <a:pt x="452" y="124"/>
                  </a:lnTo>
                  <a:lnTo>
                    <a:pt x="462" y="122"/>
                  </a:lnTo>
                  <a:lnTo>
                    <a:pt x="472" y="120"/>
                  </a:lnTo>
                  <a:lnTo>
                    <a:pt x="488" y="122"/>
                  </a:lnTo>
                  <a:lnTo>
                    <a:pt x="228" y="14"/>
                  </a:lnTo>
                  <a:lnTo>
                    <a:pt x="204" y="4"/>
                  </a:lnTo>
                  <a:lnTo>
                    <a:pt x="192" y="2"/>
                  </a:lnTo>
                  <a:lnTo>
                    <a:pt x="180" y="0"/>
                  </a:lnTo>
                  <a:lnTo>
                    <a:pt x="166" y="2"/>
                  </a:lnTo>
                  <a:lnTo>
                    <a:pt x="152" y="4"/>
                  </a:lnTo>
                  <a:lnTo>
                    <a:pt x="138" y="10"/>
                  </a:lnTo>
                  <a:lnTo>
                    <a:pt x="124" y="18"/>
                  </a:lnTo>
                  <a:lnTo>
                    <a:pt x="112" y="26"/>
                  </a:lnTo>
                  <a:lnTo>
                    <a:pt x="100" y="38"/>
                  </a:lnTo>
                  <a:lnTo>
                    <a:pt x="88" y="50"/>
                  </a:lnTo>
                  <a:lnTo>
                    <a:pt x="76" y="66"/>
                  </a:lnTo>
                  <a:lnTo>
                    <a:pt x="60" y="92"/>
                  </a:lnTo>
                  <a:lnTo>
                    <a:pt x="44" y="122"/>
                  </a:lnTo>
                  <a:lnTo>
                    <a:pt x="32" y="156"/>
                  </a:lnTo>
                  <a:lnTo>
                    <a:pt x="20" y="192"/>
                  </a:lnTo>
                  <a:lnTo>
                    <a:pt x="12" y="230"/>
                  </a:lnTo>
                  <a:lnTo>
                    <a:pt x="4" y="272"/>
                  </a:lnTo>
                  <a:lnTo>
                    <a:pt x="0" y="316"/>
                  </a:lnTo>
                  <a:lnTo>
                    <a:pt x="0" y="360"/>
                  </a:lnTo>
                  <a:lnTo>
                    <a:pt x="0" y="406"/>
                  </a:lnTo>
                  <a:lnTo>
                    <a:pt x="4" y="448"/>
                  </a:lnTo>
                  <a:lnTo>
                    <a:pt x="12" y="490"/>
                  </a:lnTo>
                  <a:lnTo>
                    <a:pt x="20" y="530"/>
                  </a:lnTo>
                  <a:lnTo>
                    <a:pt x="32" y="566"/>
                  </a:lnTo>
                  <a:lnTo>
                    <a:pt x="44" y="600"/>
                  </a:lnTo>
                  <a:lnTo>
                    <a:pt x="60" y="630"/>
                  </a:lnTo>
                  <a:lnTo>
                    <a:pt x="76" y="656"/>
                  </a:lnTo>
                  <a:lnTo>
                    <a:pt x="88" y="670"/>
                  </a:lnTo>
                  <a:lnTo>
                    <a:pt x="100" y="682"/>
                  </a:lnTo>
                  <a:lnTo>
                    <a:pt x="112" y="694"/>
                  </a:lnTo>
                  <a:lnTo>
                    <a:pt x="124" y="704"/>
                  </a:lnTo>
                  <a:lnTo>
                    <a:pt x="138" y="710"/>
                  </a:lnTo>
                  <a:lnTo>
                    <a:pt x="152" y="716"/>
                  </a:lnTo>
                  <a:lnTo>
                    <a:pt x="166" y="720"/>
                  </a:lnTo>
                  <a:lnTo>
                    <a:pt x="180" y="720"/>
                  </a:lnTo>
                  <a:lnTo>
                    <a:pt x="194" y="720"/>
                  </a:lnTo>
                  <a:lnTo>
                    <a:pt x="208" y="716"/>
                  </a:lnTo>
                  <a:lnTo>
                    <a:pt x="224" y="708"/>
                  </a:lnTo>
                  <a:lnTo>
                    <a:pt x="492" y="596"/>
                  </a:lnTo>
                  <a:lnTo>
                    <a:pt x="482" y="600"/>
                  </a:lnTo>
                  <a:lnTo>
                    <a:pt x="472" y="60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FFF8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3991" y="2228"/>
              <a:ext cx="424" cy="480"/>
            </a:xfrm>
            <a:custGeom>
              <a:avLst/>
              <a:gdLst>
                <a:gd name="T0" fmla="*/ 412 w 424"/>
                <a:gd name="T1" fmla="*/ 360 h 480"/>
                <a:gd name="T2" fmla="*/ 400 w 424"/>
                <a:gd name="T3" fmla="*/ 358 h 480"/>
                <a:gd name="T4" fmla="*/ 378 w 424"/>
                <a:gd name="T5" fmla="*/ 340 h 480"/>
                <a:gd name="T6" fmla="*/ 362 w 424"/>
                <a:gd name="T7" fmla="*/ 308 h 480"/>
                <a:gd name="T8" fmla="*/ 352 w 424"/>
                <a:gd name="T9" fmla="*/ 264 h 480"/>
                <a:gd name="T10" fmla="*/ 352 w 424"/>
                <a:gd name="T11" fmla="*/ 240 h 480"/>
                <a:gd name="T12" fmla="*/ 356 w 424"/>
                <a:gd name="T13" fmla="*/ 194 h 480"/>
                <a:gd name="T14" fmla="*/ 370 w 424"/>
                <a:gd name="T15" fmla="*/ 156 h 480"/>
                <a:gd name="T16" fmla="*/ 388 w 424"/>
                <a:gd name="T17" fmla="*/ 130 h 480"/>
                <a:gd name="T18" fmla="*/ 406 w 424"/>
                <a:gd name="T19" fmla="*/ 122 h 480"/>
                <a:gd name="T20" fmla="*/ 412 w 424"/>
                <a:gd name="T21" fmla="*/ 120 h 480"/>
                <a:gd name="T22" fmla="*/ 152 w 424"/>
                <a:gd name="T23" fmla="*/ 10 h 480"/>
                <a:gd name="T24" fmla="*/ 136 w 424"/>
                <a:gd name="T25" fmla="*/ 2 h 480"/>
                <a:gd name="T26" fmla="*/ 120 w 424"/>
                <a:gd name="T27" fmla="*/ 0 h 480"/>
                <a:gd name="T28" fmla="*/ 100 w 424"/>
                <a:gd name="T29" fmla="*/ 4 h 480"/>
                <a:gd name="T30" fmla="*/ 80 w 424"/>
                <a:gd name="T31" fmla="*/ 14 h 480"/>
                <a:gd name="T32" fmla="*/ 62 w 424"/>
                <a:gd name="T33" fmla="*/ 28 h 480"/>
                <a:gd name="T34" fmla="*/ 32 w 424"/>
                <a:gd name="T35" fmla="*/ 76 h 480"/>
                <a:gd name="T36" fmla="*/ 10 w 424"/>
                <a:gd name="T37" fmla="*/ 138 h 480"/>
                <a:gd name="T38" fmla="*/ 4 w 424"/>
                <a:gd name="T39" fmla="*/ 174 h 480"/>
                <a:gd name="T40" fmla="*/ 0 w 424"/>
                <a:gd name="T41" fmla="*/ 240 h 480"/>
                <a:gd name="T42" fmla="*/ 0 w 424"/>
                <a:gd name="T43" fmla="*/ 274 h 480"/>
                <a:gd name="T44" fmla="*/ 4 w 424"/>
                <a:gd name="T45" fmla="*/ 306 h 480"/>
                <a:gd name="T46" fmla="*/ 20 w 424"/>
                <a:gd name="T47" fmla="*/ 376 h 480"/>
                <a:gd name="T48" fmla="*/ 46 w 424"/>
                <a:gd name="T49" fmla="*/ 432 h 480"/>
                <a:gd name="T50" fmla="*/ 72 w 424"/>
                <a:gd name="T51" fmla="*/ 460 h 480"/>
                <a:gd name="T52" fmla="*/ 90 w 424"/>
                <a:gd name="T53" fmla="*/ 472 h 480"/>
                <a:gd name="T54" fmla="*/ 110 w 424"/>
                <a:gd name="T55" fmla="*/ 480 h 480"/>
                <a:gd name="T56" fmla="*/ 120 w 424"/>
                <a:gd name="T57" fmla="*/ 480 h 480"/>
                <a:gd name="T58" fmla="*/ 140 w 424"/>
                <a:gd name="T59" fmla="*/ 476 h 480"/>
                <a:gd name="T60" fmla="*/ 424 w 424"/>
                <a:gd name="T61" fmla="*/ 358 h 480"/>
                <a:gd name="T62" fmla="*/ 424 w 424"/>
                <a:gd name="T63" fmla="*/ 358 h 480"/>
                <a:gd name="T64" fmla="*/ 412 w 424"/>
                <a:gd name="T65" fmla="*/ 360 h 4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4" h="480">
                  <a:moveTo>
                    <a:pt x="412" y="360"/>
                  </a:moveTo>
                  <a:lnTo>
                    <a:pt x="412" y="360"/>
                  </a:lnTo>
                  <a:lnTo>
                    <a:pt x="406" y="360"/>
                  </a:lnTo>
                  <a:lnTo>
                    <a:pt x="400" y="358"/>
                  </a:lnTo>
                  <a:lnTo>
                    <a:pt x="388" y="350"/>
                  </a:lnTo>
                  <a:lnTo>
                    <a:pt x="378" y="340"/>
                  </a:lnTo>
                  <a:lnTo>
                    <a:pt x="370" y="326"/>
                  </a:lnTo>
                  <a:lnTo>
                    <a:pt x="362" y="308"/>
                  </a:lnTo>
                  <a:lnTo>
                    <a:pt x="356" y="288"/>
                  </a:lnTo>
                  <a:lnTo>
                    <a:pt x="352" y="264"/>
                  </a:lnTo>
                  <a:lnTo>
                    <a:pt x="352" y="240"/>
                  </a:lnTo>
                  <a:lnTo>
                    <a:pt x="352" y="216"/>
                  </a:lnTo>
                  <a:lnTo>
                    <a:pt x="356" y="194"/>
                  </a:lnTo>
                  <a:lnTo>
                    <a:pt x="362" y="174"/>
                  </a:lnTo>
                  <a:lnTo>
                    <a:pt x="370" y="156"/>
                  </a:lnTo>
                  <a:lnTo>
                    <a:pt x="378" y="140"/>
                  </a:lnTo>
                  <a:lnTo>
                    <a:pt x="388" y="130"/>
                  </a:lnTo>
                  <a:lnTo>
                    <a:pt x="400" y="122"/>
                  </a:lnTo>
                  <a:lnTo>
                    <a:pt x="406" y="122"/>
                  </a:lnTo>
                  <a:lnTo>
                    <a:pt x="412" y="120"/>
                  </a:lnTo>
                  <a:lnTo>
                    <a:pt x="420" y="122"/>
                  </a:lnTo>
                  <a:lnTo>
                    <a:pt x="152" y="10"/>
                  </a:lnTo>
                  <a:lnTo>
                    <a:pt x="136" y="2"/>
                  </a:lnTo>
                  <a:lnTo>
                    <a:pt x="120" y="0"/>
                  </a:lnTo>
                  <a:lnTo>
                    <a:pt x="110" y="2"/>
                  </a:lnTo>
                  <a:lnTo>
                    <a:pt x="100" y="4"/>
                  </a:lnTo>
                  <a:lnTo>
                    <a:pt x="90" y="8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62" y="28"/>
                  </a:lnTo>
                  <a:lnTo>
                    <a:pt x="46" y="50"/>
                  </a:lnTo>
                  <a:lnTo>
                    <a:pt x="32" y="76"/>
                  </a:lnTo>
                  <a:lnTo>
                    <a:pt x="20" y="104"/>
                  </a:lnTo>
                  <a:lnTo>
                    <a:pt x="10" y="138"/>
                  </a:lnTo>
                  <a:lnTo>
                    <a:pt x="4" y="174"/>
                  </a:lnTo>
                  <a:lnTo>
                    <a:pt x="0" y="206"/>
                  </a:lnTo>
                  <a:lnTo>
                    <a:pt x="0" y="240"/>
                  </a:lnTo>
                  <a:lnTo>
                    <a:pt x="0" y="274"/>
                  </a:lnTo>
                  <a:lnTo>
                    <a:pt x="4" y="306"/>
                  </a:lnTo>
                  <a:lnTo>
                    <a:pt x="10" y="342"/>
                  </a:lnTo>
                  <a:lnTo>
                    <a:pt x="20" y="376"/>
                  </a:lnTo>
                  <a:lnTo>
                    <a:pt x="32" y="406"/>
                  </a:lnTo>
                  <a:lnTo>
                    <a:pt x="46" y="432"/>
                  </a:lnTo>
                  <a:lnTo>
                    <a:pt x="62" y="452"/>
                  </a:lnTo>
                  <a:lnTo>
                    <a:pt x="72" y="460"/>
                  </a:lnTo>
                  <a:lnTo>
                    <a:pt x="80" y="468"/>
                  </a:lnTo>
                  <a:lnTo>
                    <a:pt x="90" y="472"/>
                  </a:lnTo>
                  <a:lnTo>
                    <a:pt x="100" y="478"/>
                  </a:lnTo>
                  <a:lnTo>
                    <a:pt x="110" y="480"/>
                  </a:lnTo>
                  <a:lnTo>
                    <a:pt x="120" y="480"/>
                  </a:lnTo>
                  <a:lnTo>
                    <a:pt x="130" y="480"/>
                  </a:lnTo>
                  <a:lnTo>
                    <a:pt x="140" y="476"/>
                  </a:lnTo>
                  <a:lnTo>
                    <a:pt x="148" y="474"/>
                  </a:lnTo>
                  <a:lnTo>
                    <a:pt x="424" y="358"/>
                  </a:lnTo>
                  <a:lnTo>
                    <a:pt x="412" y="360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rgbClr val="FFF89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4343" y="2348"/>
              <a:ext cx="352" cy="240"/>
            </a:xfrm>
            <a:custGeom>
              <a:avLst/>
              <a:gdLst>
                <a:gd name="T0" fmla="*/ 352 w 352"/>
                <a:gd name="T1" fmla="*/ 120 h 240"/>
                <a:gd name="T2" fmla="*/ 76 w 352"/>
                <a:gd name="T3" fmla="*/ 6 h 240"/>
                <a:gd name="T4" fmla="*/ 72 w 352"/>
                <a:gd name="T5" fmla="*/ 4 h 240"/>
                <a:gd name="T6" fmla="*/ 68 w 352"/>
                <a:gd name="T7" fmla="*/ 2 h 240"/>
                <a:gd name="T8" fmla="*/ 68 w 352"/>
                <a:gd name="T9" fmla="*/ 2 h 240"/>
                <a:gd name="T10" fmla="*/ 60 w 352"/>
                <a:gd name="T11" fmla="*/ 0 h 240"/>
                <a:gd name="T12" fmla="*/ 60 w 352"/>
                <a:gd name="T13" fmla="*/ 0 h 240"/>
                <a:gd name="T14" fmla="*/ 54 w 352"/>
                <a:gd name="T15" fmla="*/ 2 h 240"/>
                <a:gd name="T16" fmla="*/ 48 w 352"/>
                <a:gd name="T17" fmla="*/ 2 h 240"/>
                <a:gd name="T18" fmla="*/ 36 w 352"/>
                <a:gd name="T19" fmla="*/ 10 h 240"/>
                <a:gd name="T20" fmla="*/ 26 w 352"/>
                <a:gd name="T21" fmla="*/ 20 h 240"/>
                <a:gd name="T22" fmla="*/ 18 w 352"/>
                <a:gd name="T23" fmla="*/ 36 h 240"/>
                <a:gd name="T24" fmla="*/ 10 w 352"/>
                <a:gd name="T25" fmla="*/ 54 h 240"/>
                <a:gd name="T26" fmla="*/ 4 w 352"/>
                <a:gd name="T27" fmla="*/ 74 h 240"/>
                <a:gd name="T28" fmla="*/ 0 w 352"/>
                <a:gd name="T29" fmla="*/ 96 h 240"/>
                <a:gd name="T30" fmla="*/ 0 w 352"/>
                <a:gd name="T31" fmla="*/ 120 h 240"/>
                <a:gd name="T32" fmla="*/ 0 w 352"/>
                <a:gd name="T33" fmla="*/ 120 h 240"/>
                <a:gd name="T34" fmla="*/ 0 w 352"/>
                <a:gd name="T35" fmla="*/ 144 h 240"/>
                <a:gd name="T36" fmla="*/ 4 w 352"/>
                <a:gd name="T37" fmla="*/ 168 h 240"/>
                <a:gd name="T38" fmla="*/ 10 w 352"/>
                <a:gd name="T39" fmla="*/ 188 h 240"/>
                <a:gd name="T40" fmla="*/ 18 w 352"/>
                <a:gd name="T41" fmla="*/ 206 h 240"/>
                <a:gd name="T42" fmla="*/ 26 w 352"/>
                <a:gd name="T43" fmla="*/ 220 h 240"/>
                <a:gd name="T44" fmla="*/ 36 w 352"/>
                <a:gd name="T45" fmla="*/ 230 h 240"/>
                <a:gd name="T46" fmla="*/ 48 w 352"/>
                <a:gd name="T47" fmla="*/ 238 h 240"/>
                <a:gd name="T48" fmla="*/ 54 w 352"/>
                <a:gd name="T49" fmla="*/ 240 h 240"/>
                <a:gd name="T50" fmla="*/ 60 w 352"/>
                <a:gd name="T51" fmla="*/ 240 h 240"/>
                <a:gd name="T52" fmla="*/ 60 w 352"/>
                <a:gd name="T53" fmla="*/ 240 h 240"/>
                <a:gd name="T54" fmla="*/ 72 w 352"/>
                <a:gd name="T55" fmla="*/ 238 h 240"/>
                <a:gd name="T56" fmla="*/ 72 w 352"/>
                <a:gd name="T57" fmla="*/ 238 h 240"/>
                <a:gd name="T58" fmla="*/ 352 w 352"/>
                <a:gd name="T59" fmla="*/ 120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2" h="240">
                  <a:moveTo>
                    <a:pt x="352" y="120"/>
                  </a:moveTo>
                  <a:lnTo>
                    <a:pt x="76" y="6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0" y="0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36" y="10"/>
                  </a:lnTo>
                  <a:lnTo>
                    <a:pt x="26" y="20"/>
                  </a:lnTo>
                  <a:lnTo>
                    <a:pt x="18" y="36"/>
                  </a:lnTo>
                  <a:lnTo>
                    <a:pt x="10" y="54"/>
                  </a:lnTo>
                  <a:lnTo>
                    <a:pt x="4" y="7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4" y="168"/>
                  </a:lnTo>
                  <a:lnTo>
                    <a:pt x="10" y="188"/>
                  </a:lnTo>
                  <a:lnTo>
                    <a:pt x="18" y="206"/>
                  </a:lnTo>
                  <a:lnTo>
                    <a:pt x="26" y="220"/>
                  </a:lnTo>
                  <a:lnTo>
                    <a:pt x="36" y="230"/>
                  </a:lnTo>
                  <a:lnTo>
                    <a:pt x="48" y="238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72" y="238"/>
                  </a:lnTo>
                  <a:lnTo>
                    <a:pt x="352" y="120"/>
                  </a:lnTo>
                  <a:close/>
                </a:path>
              </a:pathLst>
            </a:custGeom>
            <a:grpFill/>
            <a:ln w="12700">
              <a:solidFill>
                <a:srgbClr val="FFF89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764417" y="1073906"/>
            <a:ext cx="6161319" cy="569357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สินค้า / ลูกค้า / </a:t>
            </a:r>
            <a:r>
              <a:rPr lang="en-US" sz="3600" b="1" dirty="0">
                <a:solidFill>
                  <a:srgbClr val="00206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Supplier / Agency / Vendor</a:t>
            </a:r>
          </a:p>
        </p:txBody>
      </p:sp>
      <p:sp>
        <p:nvSpPr>
          <p:cNvPr id="3" name="Up Arrow 2"/>
          <p:cNvSpPr/>
          <p:nvPr/>
        </p:nvSpPr>
        <p:spPr>
          <a:xfrm>
            <a:off x="3213637" y="1731132"/>
            <a:ext cx="1262879" cy="371056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45077" y="2491451"/>
            <a:ext cx="0" cy="3589176"/>
          </a:xfrm>
          <a:prstGeom prst="straightConnector1">
            <a:avLst/>
          </a:prstGeom>
          <a:ln w="762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18205" y="1992891"/>
            <a:ext cx="3564214" cy="4121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___________________________________________________________________________________________________________________________________________________________________________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190" y="6248580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35633" y="64008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50</a:t>
            </a:fld>
            <a:endParaRPr lang="th-TH" sz="1400">
              <a:solidFill>
                <a:srgbClr val="002060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9270" y="1463386"/>
            <a:ext cx="8714629" cy="467820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จัดการกับความรู้สึก ก่อนจัดการปัญหา</a:t>
            </a: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th-TH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แสดงออกถึงการเข้าใจความรู้สึก 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(Empathy)</a:t>
            </a:r>
            <a:endParaRPr lang="th-TH" sz="28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defRPr/>
            </a:pPr>
            <a:endParaRPr lang="en-US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en-US" sz="32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เลือกใช้วิธีการให้คำปรึกษาแนะนำ</a:t>
            </a: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การให้ข้อมูล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(informing)               	       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การชี้ให้เห็นเป็นเรื่องปกติ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(normalizing)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การเปลี่ยนแนวคิด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(reframing)</a:t>
            </a:r>
            <a:r>
              <a:rPr lang="en-US" sz="2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เดิมเคยคิดในมุมหนึ่ง</a:t>
            </a:r>
            <a:endParaRPr lang="en-US" sz="28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lvl="2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เปลี่ยนเป็นคิดได้ในอีกมุมมองหนึ่ง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	      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การเปิดเผยตนเอง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หรือยกกรณีของผู้ให้คำปรึกษาเองเป็น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</a:p>
          <a:p>
            <a:pPr lvl="2" eaLnBrk="1" hangingPunct="1">
              <a:defRPr/>
            </a:pP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 </a:t>
            </a:r>
            <a:r>
              <a:rPr lang="en-US" sz="28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ตัวอย่าง</a:t>
            </a:r>
            <a:r>
              <a:rPr lang="en-US" sz="28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(self-disclosure)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9270" y="82662"/>
            <a:ext cx="8913412" cy="1197499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เทคนิคการให้คำปรึกษาแนะนำ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04" y="6287392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5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331334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3123" y="659958"/>
            <a:ext cx="8786192" cy="5343280"/>
            <a:chOff x="3006" y="829"/>
            <a:chExt cx="1988" cy="1937"/>
          </a:xfrm>
          <a:solidFill>
            <a:srgbClr val="0000CC"/>
          </a:solidFill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3006" y="829"/>
              <a:ext cx="1988" cy="1937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177" y="956"/>
              <a:ext cx="1690" cy="1683"/>
            </a:xfrm>
            <a:prstGeom prst="ellipse">
              <a:avLst/>
            </a:prstGeom>
            <a:grp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ภาวะผู้นำ </a:t>
              </a:r>
            </a:p>
            <a:p>
              <a:pPr algn="ctr" eaLnBrk="1" hangingPunct="1"/>
              <a:r>
                <a:rPr lang="th-TH" sz="9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walliaUPC" panose="020B0604020202020204" pitchFamily="34" charset="-34"/>
                  <a:cs typeface="BrowalliaUPC" panose="020B0604020202020204" pitchFamily="34" charset="-34"/>
                </a:rPr>
                <a:t>กับ หัวหน้างาน</a:t>
              </a:r>
              <a:endPara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71" y="6217926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" y="1598214"/>
            <a:ext cx="2833187" cy="4333460"/>
          </a:xfrm>
          <a:prstGeom prst="rect">
            <a:avLst/>
          </a:prstGeom>
        </p:spPr>
      </p:pic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61516" y="633133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662096" y="2290196"/>
            <a:ext cx="6338781" cy="341632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การปฏิบัติใดๆ ที่ทำให้คนใน</a:t>
            </a:r>
            <a:r>
              <a:rPr lang="th-TH" sz="54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กลุ่มหรือ</a:t>
            </a: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ในหน่วยงานยอมทำงาน</a:t>
            </a:r>
            <a:r>
              <a:rPr lang="th-TH" sz="54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ให้สำเร็จ</a:t>
            </a: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ตามเป้าหมายที่</a:t>
            </a:r>
            <a:r>
              <a:rPr lang="th-TH" sz="5400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ต้องการหรือ</a:t>
            </a:r>
            <a:r>
              <a:rPr lang="th-TH" sz="54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กำหนดไว้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6977" y="129657"/>
            <a:ext cx="8746436" cy="188767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ภาวะผู้นำ</a:t>
            </a:r>
            <a:endParaRPr lang="en-US" sz="12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87" y="621792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8332966" y="6363868"/>
            <a:ext cx="81103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451" y="1494164"/>
            <a:ext cx="853705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พฤติกรรมการบริหารตามสไตล์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ของท่าน</a:t>
            </a: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จุดเด่น</a:t>
            </a:r>
            <a:r>
              <a:rPr lang="en-US" sz="4000" b="1" dirty="0">
                <a:solidFill>
                  <a:srgbClr val="FF33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ที่ส่งผลต่อการบริหารงาน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และคน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อย่างไรบ้าง</a:t>
            </a:r>
            <a:endParaRPr lang="th-TH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พฤติกรรมการบริหารตามสไตล์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ของท่าน</a:t>
            </a: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มี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u="sng" dirty="0" err="1">
                <a:solidFill>
                  <a:srgbClr val="FF33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จุดอ่อน</a:t>
            </a: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ที่ส่งผลต่อการบริหารงาน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และคน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อย่างไรบ้าง</a:t>
            </a:r>
            <a:endParaRPr lang="th-TH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Blip>
                <a:blip r:embed="rId2"/>
              </a:buBlip>
            </a:pP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จาก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การวิเคราะห์ข้างต้น </a:t>
            </a: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ท่านจะตั้งชื่อ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สไตล์</a:t>
            </a: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   </a:t>
            </a:r>
            <a:r>
              <a:rPr lang="en-US" sz="4000" b="1" dirty="0" err="1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ของท่าน</a:t>
            </a:r>
            <a:r>
              <a:rPr lang="th-TH" sz="4000" b="1" dirty="0">
                <a:solidFill>
                  <a:srgbClr val="000099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ว่า สไตล์อะไร</a:t>
            </a:r>
            <a:endParaRPr lang="en-US" sz="4000" b="1" dirty="0">
              <a:solidFill>
                <a:srgbClr val="000099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172" y="59605"/>
            <a:ext cx="8873656" cy="135301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ประเด็นวิเคราะห์ของกลุ่ม</a:t>
            </a:r>
            <a:endParaRPr lang="en-US" sz="80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824" y="6266881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8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08" y="3726396"/>
            <a:ext cx="1865196" cy="1576202"/>
          </a:xfrm>
          <a:prstGeom prst="rect">
            <a:avLst/>
          </a:prstGeom>
        </p:spPr>
      </p:pic>
      <p:sp>
        <p:nvSpPr>
          <p:cNvPr id="6150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7135633" y="6339285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32" indent="-28574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2971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160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349" indent="-228594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537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726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8914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103" indent="-228594" defTabSz="457189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0D52FB-4CAA-497D-A661-EB30AC2FA5AD}" type="slidenum">
              <a:rPr lang="en-US" sz="1400">
                <a:solidFill>
                  <a:srgbClr val="0000CC"/>
                </a:solidFill>
                <a:latin typeface="Times New Roman" panose="02020603050405020304" pitchFamily="18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th-TH" sz="1400">
              <a:solidFill>
                <a:srgbClr val="0000CC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1" name="AutoShape 32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152" name="AutoShape 34" descr="data:image/jpeg;base64,/9j/4AAQSkZJRgABAQAAAQABAAD/2wCEAAkGBhQQEBUUEBIVFBUVFBYaFhQXFBUXFRcXFxUWFRgVGBcXHCYeGxokGRUXIC8gJCcpLCwsFR4xNTAqNSYsLCkBCQoKDgwOGg8PGiwfHCQsKSksKS0pNCwpLCwsKSwsKSwsKSwpKSwsLCkpLCksKSksKSwpLCwsKSkpLCwsLCwsLP/AABEIAOQA3QMBIgACEQEDEQH/xAAcAAABBQEBAQAAAAAAAAAAAAAAAgMEBQcGAQj/xABHEAACAQMCAwQECwYFAwMFAAABAgMABBESIQUGMRMiQVEHMmFxFBYzQlKBkZKhstIjNHJzscEVFySC0WKT8LPC4SVDU4Oi/8QAGgEBAAIDAQAAAAAAAAAAAAAAAAECAwQFBv/EAC0RAAIBAgQFAwQCAwAAAAAAAAABAgMREhQhMQRBUWGREzJxIoGh0TNCBSNS/9oADAMBAAIRAxEAPwDcK9oooAooooAooooAooooAooooAooooAooooAooooAooooAooooAooooAooooAooooAooooAoryvaAKKKKAKKKKAKKKKAKKKKAKKKKAKKKKAKKKKAKKKKAKKKKAKKKKAKKKKAKKKKAKKKKAKKKq+Y+Itb27SJgspXGc43YL4e+pSu7IhuyuWlFZyPSBcfRi+636q9+P1x9GL7rfqraydXt5MOYgaLRWd/H24+jF91v1V78fbj6MX3W/VTJ1e3kjMQNDorPfj5cfRj+436qPj5cfRj+436qnJVe3kZmBoVFZ98e7j6MX3W/VXvx7uPox/db9VMlV7eRmYGgUVn/wAe7j6Mf3W/VXnx7uPoxfdb9VMlV7eRmYGg0Vn/AMerjyi+636q9+PVx5Rfdb9VMlV6fkZmB39FcNZ813cxIjjiYgZI0sMA/wC6m4Oc7p1ZkjRlQ4YhGOk+R71UfDTTs2r/ACW9ZWvZ+DvaKz8c9XHlF91v1UfHq4+jH91v1VfJVe3krmYGgUVn/wAe7j6Mf3W/VXnx8uPox/cb9VMlV7eRmYGg0Vn3x8uPox/db9VJPPtx9GL7rfqpkqvbyMzA0Ois7+Ptz9GL7rfqrw8/XH0Yvut+qoydXt5GYgaLRWc/5gXP0Yvut+qvD6Qbn6MX3W/VTJVe3knMQNHoqNw+YvEjHqyKT7yoP96k1qGcKo+dP3KT/Z/6i1eVSc5D/Rye9PzrWWj/ACR+UUqe1mZBaUBSgtKC16A5VxAWvQtOBa9C1JA2FpWil6aUFqQNaa9005pr3TQDQWlBaWFpQSgJa8JQW6TSSFVZsN3C2kfSwNzvjwpc3Bo1JxdR7ddSMvjjPQ+dMpzKFiRHjUiM4QrIyfeIYDPvpbcyQlWBVzgg5ItXwOpQ6lOxPnXFqVOMjN4dV9jfjGi4q5M4fy0rh1kmUK4TS0Tsrgq2rfIG2CKj8A5clRZG7ZhpZh2KPlJOmC2SN/bg++un5biSWIOyBtW+WjjDY6DZVC7AY2HQCnp+WYH1DDKSQSUkdD7u6wwPYK5VSpOdTHLf9GyqcErLY4X/AAmZQA0LjAGdgQPZsaYaFh1Vvut/xXdz8sAnJuJwAQcdoygBSDjYjbbrUpuF9oQRO5UMraRoZTjHdJIJwcefjXTj/lJc4/k13wi5MzjTXhWuk5i5bMIaZWyCxJUgDAPgMDpVAVrrUa0ascUTSnBwdmM6a8009ppJWsxQZK15initJKVFwNFaQy0+RSStAa1wn5CL+Wn5RUuovC/kI/5aflFSq809zsLYKpecB/pJPen51q6qm5t/dJPen51rJR/kj8orU9rM5C0oLSgtKC16A5IjTStNK00oLQCNNe6ac017poBvTXumnAte6akDQFBQnYDc9PfToWvQMbk4A3J8h51DegJ8PpH4dEpUBmjRgplWIGLWc4GrPU4P2VPl4vwyRSZTEoPra+6fr3qhseeLJLYdnw6b4J2ulHWKMo0mM50F9WcfOxV3x3muze3dL5JY4mAD9pGSOowCU1fOxXkpSlfRnbSRecBWMRfsMdl8wqcjT5g+Izmog5dhPEvhYlfthFoMWsdnpznVoxnPtzU3gYXsE7LaPSNA3xox3evTbFRV5etv8QN2D/qey0Hvj1Mg+p7/ABrHHdky3Ec38vJexxLLL2ccUokfcjUFVhpJBGAc5+qoF5yZaXETC3cxMVOh45GOk42bBO+++KsObuAwXcca3TqqRyrJ3tOGKg906iB41Av+V+G3EbBVt0LKQHjMasuRjIx4ip6BFLccoXNnpaO8eaHRpnikAJJz66kYx7t6h6alf5fm17OS0u3YIpE0bNqEy7HONRA6U1j+m1d7/HP/AFtdzncX7kNaaTpp7TXhWumagyVpJWniK8K1AGCtJZaeK0llqQanwv5GP+Wn5RUqo3DfkY/5aflFSa8092dhbBVPzX+6v70/OtXFVHNX7q/+3861el/JH5RWp7WZ+FpWmvQKWFrvnKEBaXppQFegVNyBIWvcUsLXumlwIxXoFOmEhdRBC5xq8M05bWbSEhBkgZPuqrqRSu2ThbdiOFpE06RKZJRmOManGM5VdyPsp1GBGQRim7riMdurSTAskQ1Mo3JG+2Pbiq1JWgyYq8kh609II7OHTwqbspXKwaRHgkDOdAGV2PXA8ceNWnG+cIFhIv7aZIiVDa4XdCdQ0g4Uj1sY9uKh2vP0pMH/ANMkCzgmIq4YgDGSV7MafWHjU3jHOMMUYN7aXCoXUDMWpdRI0+I8a8qztHQcJIMSkDClQVGCMKfVGDuO7iq+Lgtt/iLXCuPhPZaGTtM9zUDnRnzHXFWfDfk1PmMgHY4JyMjwwCB9VQYuWYVvjeAt2zRmMjUNGkkHOnGc5HXNViHuNc3cAhvIo1uZBGkcqyblQG0Zwra9sHxqLccvcOuY2WMQDUpAaJkBXIxqXQeoqdzPy7HfRLHIcKsiP79Jzp6jrTNzydZyqQYUGQQCCwI2xkYPWpWyBzb+jRrYQSWlzKDCp7XLu3bg4xkMSoPXwAplQMqPBmUDHhqPtpwejFrZYXtbt1eIsZCcntgcYG7YUjB8D1qLxgukeUBVgQVGPI5rrcHUwU52NLiI4pxudFDy6gmaN2Ld0EEbEHJGNvDAG9U99bCOV0HRWwCev11yEvOt68oWOcCXOAVTfTncNknIG/lXVq7OAztrYjvNjGT51n4OdWcm5u6t+THXjCMUojZWklae00kiujc1BrTSGWnitJYUuDTOG/Ix/wAtPyipNRuHfIx/y0/KKk152W7Owtgqo5o/dX96/nWreqnmf92f3r+davS96+UVqe1nCgUoCvQKWFrunKEgUoLSgtKC1IEgV6VzS9NO2ltrbBOkYJLHYAAdc1EpKKuwk27IouaePlVghjRxoYs7kDs2zjABBPl44p7hV/dSxSLZ25Z5F0lnysaD6WSMk+wAjbrVyL+xSSJFDXTSyBVZVMkIOrBYsoMY053pVzNfOswneLh0K4EMoaI6hvqJ1Fgo9XGw615+pWWsYbP9nVhDROS1G+F8AS0jT4fcoXwFwGOSdgACQHOfLFN3PP1nDHcFbeUxQaA7djgSM7FVVNRBYgjfOOtQ51sfhdrE0Ut5eRxJ2ch7UKQsYZZyxxG2cDvf9VTL3mmS1SSTi1tHHD2iiCJAshkfbvNgsAckb7dKwOpOas22ZMEU7pD8PP0uuJJeGXAaUEx6TCdhjPWUaeo609xbna3QKLu1nQO6hQ8aMC/zcaHbByOvspuH0jRGdYpbO5SYpqVewd30eLDQhIHTPvFPcX5ysSES5EqFnXsxLbzpmTouNSjfNYnuWR01gP2Y9u/27jP21U2vKCR8Re9DtqeMoUx3dyDq69dvKri09UZ/82qjsuXZo+IyXLXBaF0IEGXIViQQ2CcDoennUREtx7m7loX8AhJAHaIxyMghWBIx7RUa49H1oyFVhEZ0kAp3CDjGrujY1I5x4TLc2/ZwMyMXUllcodIYZGQQelRxyUmkBZ7lDgZIuJG3xue+x8ankiDmbj0d3ltDE1peydtGxMgaaTRINsAA7Dx2O29WV7z3eQTCOXhkhB04eN1cb48yDtmqwcu8YihRkvGeXt8MknYNGIcbPnTkn2Zz0qy4pYcaV82lzDJGQNnjRSNt98DbPSrrVjkOX/O0C3Zt5LC4eQBe+sKNGdSK2zlvDVg+40zHzrwxpxbtCySFtIU2+Nz7QCKlXt5xhJ1WGC2kh0R6pHfDB9IEmFDg41aiNumKg33HL+O5w3CI5e93ZkCny72oklevjirxk1syGk9x6749wjtHiNwqSRuVdR2qlXVtJBIXHrbeVQ3G+xyN8Hrlc7HPjtRxbjMa3c0bcCklOW1TrDHokG7ltRXcnGeuc7daUjKwDIpRWAIRhhkGNlIPTHSunwM227u5pcTFJKw0RSWFOlaSwrqGkaLw75KP+BfyipNR+H/JR/wL+UVIrzz3Owtgqq5l/dn96/nWrWqvmT92f/b+YVan718lZ+1nEgUsCgUoV27nMAClYoFLxVrkWPAKeSRY4pnkjeVBFho0XUzhiARjI89/Zmm8VINvcm3kNk8Uc2oYeYZjA2Bzsf6VqcZK1Fmbh1eohHBYbgC3W3tYbOz0sXRie3TJONIOwJ65OfWqivBYwROb+5k4iZJgM4zpZDjRhSMevv7hVtNHAk7y3F7JctHbntbVS0kWGUq7CMEjfB2xnbpTPBeJSJbxDhPDdEDyEMZNMTJ0zIU8c/2rg9zqFi1xem6EEFrHBbqhAuSde2g6NAwuMNpBGegNV9wILKLVxq6S6YzF4spgqQqdxFDHPQH/AHVMu+FzfCJWvuIKLXS2iJW7FgCdi2COnTO+ar+GcA4UIYZBNqiineWN5JSA8pIVjh92xoA6Y2qtySzi5x4a1wJWIScJpDSKVcISDjr0yPwpzinHuHXJjDXUTOraol1DJfBAwCPM1Zw8RtGl7VbpNRXTjt104BznQW6+3FR+NcPt7t4pDLGzQtqUAxsScHA6+Zz9VGQi9t86Rny/tVFY296OIyNK6mzKHs1DZYNlcbY22zV9AcqD5jf7KoOHczSycRltWtyqRhis3fw2CoA3XT4nx8KiF7Owe47zpNcrbf6LPal0GyayFJAY4yOgzvTEHBr0KuL/AHwMiSDVgkAnpIvjU3mvjT2ls0saI7AqArsyqdTBeqqx8fKoA4pxLQrC1tW1KCAtxJncA470QqVsQczPzPxiO1M7xQPpm7Mw9hIjlcfKZ7U7fVXt3yfFdOJbfibW7sMsiSCRNR3IUkLt13/CpP8AmhKtu1xNw+RYVbQ7LJE2COu2vOKquMS8AuQjXi9izDIzDLE/uOhPDyzVtmTyOh4vyveu0RtOKNCiRorpoVu0IJzJnUMEj2eFIv8AhHF0lBtb6KSM9RMu4x45VhnOT9lVV/wLg0wtXNyY1WErDh5I9cQkkJ6gfPL9akX3KtpKVa24tJbAAABLnYgewuN/bVk9iC14pJxhbkLbC0aAoo1uHLhxHlsgMO6XGB7xUJu2JzdKiTH11Qkp5Arnw04pfEeWZZGgaDjMkSLEqkdtkS6Aql/XwScbnzavZLGSHCyzm4O+JTjOnUcKcE5wNvqrd4GVp/Y1uJX0kfFJZaeIpDCu1c59jQLD5JP4F/KKkUxY/JJ/Av5RT9cB7nWWwVVcyH/TP/t/MKtap+az/pXz5p+daRdmmJK6scckgPQg/WKdFc5HxAQq00/cCtgFe8MHGCentrpbN45kEkMiurdGHQkdf61vLjILSWhpvh5PWOoCl4pZt2HUfZSRWzCpGWsXcwuEo7o9ApjjQtGhhju53iLygokcjK8h14ClVPeB6YxUinbm/dJbeFbIzFlLLOxxHEdJbfY+O311qcfP6Eu5scNH6n8ES04l+8tw/hxWePQhMqGISgeA1aeg+3NTI7HiMjW8s9xHBGo1XFsqjGcEFVk6gDP0vCm5bbidzbyBpY7OXtT2bRguDFpTBJJHe1at/dtUccCtormOee7eSeKJi6awVb1Qz6APb5+Nca5vleLPhds9xPJctdhkIkQublI1JD4AXUV6Dc9Km8L5VteImzu4k02sSOI7dkypy794hh9LJwahcM4/w+GG5m4XZPPgnttC4U7aupz3cDyqFcr/AIjxeGKQvHD8CWQwo+kKxMjAE469PAU6g7deSLcXTTmCEgxhAnYptvnPT/zFVfGuRUN3BcRCOOOEHWg1rqJ2UgKQuxI6iqReRrmMLoluV6ZCTKQDvnrH7qf4bwy/jlj7a4umi1DXrKFcaDjoo+fpFG+jIW5o8JyoPspdNxMMDwr3t1+kPtFY1cPcY4jMixkyIXUfNCGQnfwUAk/ZVKefLVfWE6afpWs6geHitK5ysZ54YxapCzrIrh5mYKmPnBV9Y+GMjrXM808/S8NEa3VoHdwcyocQkjpjKk58x4edW15E6cy6POHC9BQyQojHJR0CKT5kMACaqOPc22MZAubNp4yMrOsfaxOD85XUEYOfOiLjsPFOHN+x1SMMG3OF7RxuUjkwfMd7T9VeXXOU9rBEX4R3Ci4RJtXZrgBVIMQx4VK5XQ5COLcZ4M1tby3cBWJ9Sw6oZdtJORpUZG+Tv558ajcVfl+4SMzhYwciMlJIdlxnHq5HeFTrnnmIWsU9xw6QLJKyLGAHZSAMNjA6nb6q94rzpY9gkl3Y3AiYYXVbqRj6n2H/ABV46W0IGLjgfBpYbUtdKkUIdIW+ECNWAYal1ahqwVHjUq3tbSMMLCdJkLZZVuO20HA/620qdvtNQpeO8Gkso5JIXW2ScqgaPAWQrITgaumA34VNg4nYzfuOA2lSw06SVACqfsA+ytrhW1VX3MNdXgxVJalkUhq7eI5h39j8kn8C/lFP0xY/JJ/Av9BT9cV7nVWwVSc45+BS4ODhcHyJZQDV3XPc+RarCQEld49wcHaVDj6+n11BLMvueIrbxJ8JiadHJD6FBJK4I7njs1dxahOzQogjTTkJpCacj5yjZT51w97zFNZyoUtPhEWgFmCMSrZIIyNs4AP11b3nPEEccfwwSQG5iLAfKMEOBltIyCdXj5VrVE29DJTskSYOGXi6Wt70ShpWeQsRJGsbSE6V3JACEYwOoFWXGuKrbx9o6NINaKFQAsS5xkAkDFc5wPhtl2sLW193IUwtuJlQsfpSKTk+410HE3uQ0PweNGVnYytIMqqDSVKbjLbt09lYr2lp+jLa61EWXFoZw/YsxMbBXBVgVY+GSNLdD0Jq0ktb43ACyxxWnZ9Qo7UOFwOo+l7arOEtLLArtZmHU20YwNvpNtkH+Ki65UnlnmdpHMcqYEUkz6IzqB1KIWVug8/GrutOeknoU9OMdYoZ4ny9E9qkPEOIsX7QkSLMQzqzYCaQe90x7N6fg4hw5LiWa1iZ7iKHEgiiMblCwzs4QEkgePhXkfo9QwwxzSBjA2Y3RAZANWvSWkDEjJP21fpwOEXBnwTIds6iox5ELgMOvXNY20ThOQXn7TbST8PsFXEmGSRkikZica9Ck6t/H205y52lxxm6uCpUC1hVWKME1smWUEjvAMxGRXZw8MiX1YUz/CGO+59bNTNJxjGAPqFMS1IwnI2HHOLyNh+HW0YB9d7g4I8CAisRXQxRSumJ1iRsr8mzsNiGxl1HlSbrjtvF8rcwJ7GlQH7Cap7j0k8PjODch8f/AIwZPy5qGsXIlWXMuOJcI+EfKSyhMYMcbtGCPJipy311E4fyRYQYMVnAGHRzEhb7SM1zV36aLVfk4ZpMZ3I0dBn5wqkuPTdKzYgtoxvjvuWP2Iw8qyKEyjcTWc4G3h4Y/tUS+t1lVklUOjDdGGVPj6p2zWSr6QeK3BPZBl9XaK2LYyN93VvGrDg3G7+IRm6lZJJJJdZu1RIFVRlSRpVkz06jNQ44dSylfQ61eBQ2stqII9Cm4c6Ae6GZVyQOg9XwqTzHxue0gEltEs7mQKUdyg0kE6s+eQKorHmb4dPCAgU292mp1fVFIHV8FCCcju+JNWvN37qMeEi+PsIqJOyJjG+hEi56lMYMtrEJC/qdpldGB3tRHXOdvZXM8OEwuzM1zJIznvwuSYZMZwjKTgAZOCAcZNMzXCA950XA8WHgM+JppOYII3UmXVpO6oNR/DNVhJ3LuEUi8uvSFBCui94ZpXqezWJ4y3QMpLAYwTucH2VcnmdLpUVbWeLMYaN3EYQp4DKOfLYVzlnDHOhEMizoV3ifGtfZg7/XVhwzi/ZdlbFG7x0RE5ZI8HUAzHrknAwfZ4V0IQUJqUdVc0p6xaZYlaakcDqyg+WoVx0nFmRArv6uVB7YITpJPf1HJYavDwIqHLxQtkqmc/OEcsn/APWSPrrafGa6RMC4Zc5G+WJ/Zp/Av5RUioPAz/pof5Mf5FqdWqbQVQ87JmykGM7x/hKhFX1UfOK5s3GM5aPb/wDYlAZS1zxSGV2tY45YSRpVgSQMDIOMY3zUrjnMKJciC5sDdbLiZPVL+sVVSOgxnrXScC5O+DsSbm4kDDPZuW0LnfKjPUf2qdKwTOXVFz86RBt0+c3WtOUry2M8Y6Gf2TcIvLxZF7VLjtQxiYBA7qckEDO234VPs+UbiSSeWw4mW1EkIp0oj7gBydWwwB0HSuqHCFDdosKawGxIqANpZSrYIHUqSPrqktbyLhKyfA7GWUynW5DrgHwHfYN4Z2HjUYrvQMsbXnSKxhEXErlGuk+VEQ1bnw3IydjUW59MdmuyRzuf4FUfbk09dWPDGZp7oxrLL35AzsQrH5viKZHHeBw9Gt8j6MLMftCVP09CNepVzemdmyILInbq0hP4BP7018fuLy/I2qqD5QsT9usf0q9HpP4anyQkb+Xbv/XSM0g+liM/JWN7J7ey0j8WFLpf1Fu5QiHj853keMHO2rQP6NTbejLiE+DPcr7cuzf001d/5jXcjFYeEykgZ77BdvvUPzHxmT1LCGP2tKjY/rTG10QUV3IVt6FwcdrdnPkkf9y5q1tfQ/aL67TSbfSUDr5aahM/H3+fAgJx3VXYHx9X2fjTfxc4vLJok4hIoxkvHlUBIzp8Gz9VR6kn/YYV0OmtPRvYRHItlY+bnJ329lWSWlpbdFgiH1f/ADXFS+jJ2/eeJzt55kA/M4plvRfw5cGS7yQQSWnTvAZ7vr7dfwquK+7ZNrcjsrnnSwizru4R7Ad+vuqHbc7WF0xVZ0PgBIMBvdudq5//AAHgdvuzQEDzd5PHHQA1VPyfZXbE2V0iam2TOMb47qtg+7amncanZcQ4bFbPbyQKqGW8gVtO4I0TEY8uppr0hWPbcPkQHB1xnPlhhn8M/bUaLlyGxigWPJJu4NTuck4WbcA+r18KuOYhm2lHu2/3DwqHLS6Lxjd2Zkacv9e8CGDLtnPeGn8M0uDlsAasufHYjqPqrpIrXSo0qRv4DFLEPd3/ABbH96erLkT6cbHNPbtnUCQQfWXZqc4jxCS47GOZsgSHEqjEm6gANvg1NMYx5fiPtFVvG8pEHG2l4zkbnGsZ/AVtxl0MDSRMj5WtnRSUfvbn9pjvZxn1Tg09xDluSPPZFplUZ7wxOo8CADgpjx291NTz3auRBpaIHAP7PPQE9T7ak2XMkq4FwglUZ3AUOngcLsp9+c1SN7u7EkraG08C/dYP5MX5FqfUThThoIiucGNCM9cFQRmpdbBjCuc9IBi+AS/CJTFETGGkBwVzKgDA+ByRvXR0xdWyyKVdQynqCMjrmoYMxseGftUjteKSYhVBoeSGSSUFmfLIV1AkMADtsBVTxX0RzzSO736KrOWUMshKjOQN20+XhWi3Ho9snmEzQ4lH/wBwHDHyz7sbVVW/oa4ehB0ysQQe9JncfVWLBIyOSasUtzy/c6G7TjLsVT1I0hUnSMdAmcbVzklvxKJyLe5W4QAZ1xrnJGdOVAPQjf21qh5BtNTuIyHkDhnB72HzqAPtyR9dVl76JrSWTtC1wraQvclAGBsDjT1quCT3sTiRw8PHp44j8LtLYhdTThoiCUBUKUZyRqJJz1xioi+kjh6bxcMUnGBvF0+z8a1Lh/IFvCVIeZ9O2HcMD7xpGauE4JEOiAfUP+KqqT5r8hzXIxNvSOgMfZcNjAU90DVsScknQwz18akv6VL4/JWK4zt+xuD/AEatkXhKBs4xsB4eBJ8vbXq8MUMTltwPLH9Kt6a/5/JGJ9TGDz3xl/UtCu3UWs3/ALs1Hm5m40zrGVkSRlZlTsEBKqMk4ZK3L4AvmftH/FNLwaPJJySTnc58AMD2bU9O20UMXc+dxzRxGRgpuJ8tgLhEUZJ8wgqzflnikzupmdTC2JdVzoGXyY9wwzsR0rdrXhEcYIVdixO+Op+rptR/hEeScdSD16EDAIpgl0RXfdmHS+ifiDYaa5QDu7vO56n2yVyvGeCG1laGVkaSM4bSdW/1k1v196PIp42jkuLoxu2TH2q6c5z00dM1UP6ELAkktc5PU9qv6KthmQzJY+H2CRhpLuXURvGlvuMsCRqMZFXvLfLkLXcEtpdLLokjdkIAlCq4YjbG+AdsV3b+gywJ3a4/7q/oqy4N6KrK0fWiyM4IKu7hmXG/dwoqJQk1a4i7PVFdzi+LeEqCcXsJOBnbTL9nvpfOxb4FddkcPpGkjHXtU8/ZmuzThSL0z9o/4qNdcuRSRsjF8MMHDDPUHy9lYlRkkkZsau2j52eC9bHfcjHTWo+aM9MeOaS3D5QuZZMDcYMjHOcf9XsNbp/llaecv3x+mkP6LbNgVbtSD1BcfprLhn2KNx7mFrfPHkoxA9+R18jTz8b7eJ1lACgDLBgh2O3rbfhWu/5I2GOs+PAdqu3u7lH+SNjjGq4x5dqvhv8AQqVB8yl2ZAeNvHG0DHvBs6x45A8RselOR8wYzld/Ctab0HWBPW4/7q/orweg6w+lcf8AdX9FR6Wtw2ztOASarWBumYYj7N41NWFMWNoIYkjXOlEVVzucKAoz9Qp+s5AUUUUAUUUUAUUUUAUUUUAUUUUAUUUUAUUUUAUUUUAUUUUAUUUUAUUUUAUUUUAUUUUAUUUUAUUUUAUUUUAUUUUAUUUUAUUUUAUUUUAUUUUAUUUUAUUUUAUUUUAUUUUAUUUUAUUUUAUUUUAUUUUAUUUUAUUUUAUUUUAUUUUAUUUUAUUUUAUUUUAUUUUAUUUUAUUUUAUUUUAUUUUAUUUUB//Z"/>
          <p:cNvSpPr>
            <a:spLocks noChangeAspect="1" noChangeArrowheads="1"/>
          </p:cNvSpPr>
          <p:nvPr/>
        </p:nvSpPr>
        <p:spPr bwMode="auto">
          <a:xfrm>
            <a:off x="-673099" y="-1066799"/>
            <a:ext cx="19431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446643" y="2096226"/>
            <a:ext cx="3406807" cy="4243059"/>
          </a:xfrm>
          <a:prstGeom prst="ellipse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72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คน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ระดับทักษะ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ความรับผิดชอบ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6890" y="2176412"/>
            <a:ext cx="3534078" cy="4162873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72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งาน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ความเร่งด่วน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ความผิดพลาด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ความยาก </a:t>
            </a:r>
            <a:endParaRPr lang="en-US" sz="4000" b="1" dirty="0" smtClean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th-TH" sz="4000" b="1" dirty="0" smtClean="0">
                <a:solidFill>
                  <a:srgbClr val="000066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ซับซ้อน</a:t>
            </a:r>
            <a:endParaRPr lang="en-US" sz="4000" b="1" dirty="0">
              <a:solidFill>
                <a:srgbClr val="000066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416" y="95416"/>
            <a:ext cx="8945217" cy="2000810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การปรับใช้ภาวะ</a:t>
            </a:r>
            <a:r>
              <a:rPr lang="th-TH" sz="6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ผู้นำ</a:t>
            </a:r>
            <a:endParaRPr lang="en-US" sz="6600" b="1" dirty="0" smtClean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algn="ctr"/>
            <a:r>
              <a:rPr lang="th-TH" sz="6600" b="1" dirty="0" smtClean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ให้</a:t>
            </a:r>
            <a:r>
              <a:rPr lang="th-TH" sz="6600" b="1" dirty="0">
                <a:solidFill>
                  <a:schemeClr val="bg1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เหมาะกับสถานการณ์</a:t>
            </a:r>
            <a:endParaRPr lang="en-US" sz="6600" b="1" dirty="0">
              <a:solidFill>
                <a:schemeClr val="bg1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04" y="6225877"/>
            <a:ext cx="1041093" cy="5541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5568</TotalTime>
  <Words>1685</Words>
  <Application>Microsoft Office PowerPoint</Application>
  <PresentationFormat>นำเสนอทางหน้าจอ (4:3)</PresentationFormat>
  <Paragraphs>408</Paragraphs>
  <Slides>50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50</vt:i4>
      </vt:variant>
    </vt:vector>
  </HeadingPairs>
  <TitlesOfParts>
    <vt:vector size="51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Boonsueb Panya</dc:creator>
  <cp:lastModifiedBy>user</cp:lastModifiedBy>
  <cp:revision>168</cp:revision>
  <cp:lastPrinted>2017-06-13T06:06:33Z</cp:lastPrinted>
  <dcterms:created xsi:type="dcterms:W3CDTF">2014-12-19T01:00:21Z</dcterms:created>
  <dcterms:modified xsi:type="dcterms:W3CDTF">2017-06-13T11:11:22Z</dcterms:modified>
</cp:coreProperties>
</file>