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3" r:id="rId4"/>
    <p:sldId id="257" r:id="rId5"/>
    <p:sldId id="258" r:id="rId6"/>
    <p:sldId id="264" r:id="rId7"/>
    <p:sldId id="267" r:id="rId8"/>
    <p:sldId id="268" r:id="rId9"/>
    <p:sldId id="266" r:id="rId10"/>
    <p:sldId id="269" r:id="rId11"/>
  </p:sldIdLst>
  <p:sldSz cx="9144000" cy="6858000" type="screen4x3"/>
  <p:notesSz cx="6815138" cy="9944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3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F287C5E8-CDE0-49D9-A7CB-7D971186875E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2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5172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BE7E3F5F-72CA-4015-AEC2-9A6546A693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2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3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83FE484C-2B1E-4BA2-BD72-CB05B08621E6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36" tIns="46168" rIns="92336" bIns="46168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6"/>
          </a:xfrm>
          <a:prstGeom prst="rect">
            <a:avLst/>
          </a:prstGeom>
        </p:spPr>
        <p:txBody>
          <a:bodyPr vert="horz" lIns="92336" tIns="46168" rIns="92336" bIns="461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2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5172"/>
            <a:ext cx="2953226" cy="497206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4B98CB90-6CBD-4728-AD29-E57CEF83B8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645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1pPr>
            <a:lvl2pPr marL="750231" indent="-288550"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2pPr>
            <a:lvl3pPr marL="1154201" indent="-230840"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3pPr>
            <a:lvl4pPr marL="1615882" indent="-230840"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4pPr>
            <a:lvl5pPr marL="2077563" indent="-230840"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5pPr>
            <a:lvl6pPr marL="2539243" indent="-23084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6pPr>
            <a:lvl7pPr marL="3000924" indent="-23084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7pPr>
            <a:lvl8pPr marL="3462604" indent="-23084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8pPr>
            <a:lvl9pPr marL="3924285" indent="-23084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defRPr>
            </a:lvl9pPr>
          </a:lstStyle>
          <a:p>
            <a:fld id="{25E896CD-DBEF-44BE-8FDC-78562D104C3F}" type="slidenum">
              <a:rPr lang="en-US" sz="1800"/>
              <a:pPr/>
              <a:t>2</a:t>
            </a:fld>
            <a:endParaRPr lang="th-TH" sz="1800"/>
          </a:p>
        </p:txBody>
      </p:sp>
    </p:spTree>
    <p:extLst>
      <p:ext uri="{BB962C8B-B14F-4D97-AF65-F5344CB8AC3E}">
        <p14:creationId xmlns:p14="http://schemas.microsoft.com/office/powerpoint/2010/main" val="162538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1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0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35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8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50231" indent="-2885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54201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15882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77563" indent="-23084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39243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300092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62604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924285" indent="-23084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BFDEB7-A410-48DB-9F54-7B193D10888F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0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79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361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765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52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298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11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50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215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48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06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989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8DCD-52E8-4488-8C2D-889B6C932802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1E6F-C07E-40B6-9AA0-034ECC9EC2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3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42938" y="1484784"/>
            <a:ext cx="8229599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h-TH" sz="4400" dirty="0" smtClean="0">
                <a:solidFill>
                  <a:schemeClr val="accent1">
                    <a:lumMod val="50000"/>
                  </a:schemeClr>
                </a:solidFill>
                <a:latin typeface="TH Kodchasal" pitchFamily="2" charset="-34"/>
                <a:cs typeface="TH Kodchasal" pitchFamily="2" charset="-34"/>
              </a:rPr>
              <a:t> ผลงานทางวิชาการตามเกณฑ์การ</a:t>
            </a:r>
            <a:r>
              <a:rPr lang="th-TH" sz="4400" dirty="0">
                <a:solidFill>
                  <a:schemeClr val="accent1">
                    <a:lumMod val="50000"/>
                  </a:schemeClr>
                </a:solidFill>
                <a:latin typeface="TH Kodchasal" pitchFamily="2" charset="-34"/>
                <a:cs typeface="TH Kodchasal" pitchFamily="2" charset="-34"/>
              </a:rPr>
              <a:t>เข้าสู่ตำแหน่งทาง</a:t>
            </a:r>
            <a:r>
              <a:rPr lang="th-TH" sz="4400" dirty="0" smtClean="0">
                <a:solidFill>
                  <a:schemeClr val="accent1">
                    <a:lumMod val="50000"/>
                  </a:schemeClr>
                </a:solidFill>
                <a:latin typeface="TH Kodchasal" pitchFamily="2" charset="-34"/>
                <a:cs typeface="TH Kodchasal" pitchFamily="2" charset="-34"/>
              </a:rPr>
              <a:t>วิชาการ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4400" dirty="0" smtClean="0">
                <a:solidFill>
                  <a:schemeClr val="accent1">
                    <a:lumMod val="50000"/>
                  </a:schemeClr>
                </a:solidFill>
                <a:latin typeface="TH Kodchasal" pitchFamily="2" charset="-34"/>
                <a:cs typeface="TH Kodchasal" pitchFamily="2" charset="-34"/>
              </a:rPr>
              <a:t>ตามประกาศ ก.พ.อ. พ.ศ.2560</a:t>
            </a:r>
            <a:endParaRPr lang="th-TH" sz="4400" dirty="0">
              <a:solidFill>
                <a:schemeClr val="accent1">
                  <a:lumMod val="50000"/>
                </a:schemeClr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755650" y="4214813"/>
            <a:ext cx="77025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th-TH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455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9098280" y="0"/>
            <a:ext cx="45719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223340" y="0"/>
            <a:ext cx="866914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ศ.</a:t>
            </a:r>
          </a:p>
          <a:p>
            <a:pPr algn="ctr"/>
            <a:endParaRPr lang="th-TH" sz="4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53552"/>
              </p:ext>
            </p:extLst>
          </p:nvPr>
        </p:nvGraphicFramePr>
        <p:xfrm>
          <a:off x="188861" y="912172"/>
          <a:ext cx="860127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911164"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ใหม่ (วิธีที่  2 กลุ่มสังคมศาสตร์และมนุษยศาสตร์)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4739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 </a:t>
                      </a:r>
                      <a:r>
                        <a:rPr lang="en-US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เรื่อง</a:t>
                      </a:r>
                      <a:r>
                        <a:rPr lang="th-TH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 1 เรื่อง </a:t>
                      </a: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 /หนังสือ 1 เล่ม </a:t>
                      </a:r>
                      <a:r>
                        <a:rPr lang="en-US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ผลงานวิชาการในลักษณะอื่น</a:t>
                      </a: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en-US" b="1" i="0" baseline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/</a:t>
                      </a:r>
                      <a:r>
                        <a:rPr lang="th-TH" b="1" i="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วิชาการรับใช้สังคม รวมกันทั้งหมดอย่างน้อย  3  เรื่อง   </a:t>
                      </a:r>
                      <a:r>
                        <a:rPr lang="th-TH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 หรือ หนังสือ 3 เล่ม</a:t>
                      </a: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11760" y="5558440"/>
            <a:ext cx="5892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*เผยแพร่</a:t>
            </a:r>
            <a:r>
              <a:rPr lang="th-TH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ในฐานข้อมูล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นานาชาติ หรือ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TCI 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 1 </a:t>
            </a:r>
            <a:endParaRPr lang="th-TH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th-TH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เกณฑ์คุณภาพ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ดีเด่น</a:t>
            </a:r>
            <a:endParaRPr lang="th-TH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15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0364"/>
                <a:gridCol w="3000396"/>
                <a:gridCol w="3143240"/>
              </a:tblGrid>
              <a:tr h="103516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ผู้ช่วยศาสตราจารย์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รองศาสตราจารย์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</a:tr>
              <a:tr h="2352260">
                <a:tc>
                  <a:txBody>
                    <a:bodyPr/>
                    <a:lstStyle/>
                    <a:p>
                      <a:pPr marL="457200" indent="-457200" eaLnBrk="1" hangingPunct="1">
                        <a:buFontTx/>
                        <a:buAutoNum type="arabicParenBoth"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ผลงานแต่งหรือ</a:t>
                      </a:r>
                    </a:p>
                    <a:p>
                      <a:pPr marL="457200" indent="-457200"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เรียบเรียง ตำรา หนังสือ</a:t>
                      </a:r>
                    </a:p>
                    <a:p>
                      <a:pPr marL="457200" indent="-457200" algn="l"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หรือบทความทางวิชาการ</a:t>
                      </a:r>
                    </a:p>
                    <a:p>
                      <a:pPr marL="457200" indent="-457200" algn="l"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 eaLnBrk="1" hangingPunct="1">
                        <a:buFontTx/>
                        <a:buAutoNum type="arabicParenBoth"/>
                        <a:defRPr/>
                      </a:pPr>
                      <a:r>
                        <a:rPr lang="th-TH" sz="24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1.1 ผลงานวิจัย</a:t>
                      </a:r>
                      <a:r>
                        <a:rPr lang="th-TH" sz="24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</a:t>
                      </a:r>
                      <a:r>
                        <a:rPr lang="th-TH" sz="2400" b="1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r>
                        <a:rPr lang="th-TH" sz="24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  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วิธีที่ 1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(1) 1.1 ผลงานวิจัย 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          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</a:tr>
              <a:tr h="971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(2) ผลงานวิจัย 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1.2 ผลงานวิชาการรับใช้สังคม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1.2 ผลงานวิชาการรับใช้สังคม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279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(3) ผลงานทางวิชาการ    ในลักษณะอื่น 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1.3 ผลงานทางวิชาการในลักษณะอื่น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  และ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1.3 ผลงานทางวิชาการในลักษณะอื่น 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และ</a:t>
                      </a:r>
                      <a:endParaRPr lang="th-TH" sz="2400" dirty="0"/>
                    </a:p>
                  </a:txBody>
                  <a:tcPr/>
                </a:tc>
              </a:tr>
              <a:tr h="1219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(4) ผลงานวิชาการรับใช้สังคม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(2)  ผลงานแต่งหรือเรียบเรียง ตำราหรือหนังสือ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(2)  ผลงานแต่งตำรา หรือหนังสือ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2011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32668"/>
                <a:gridCol w="2794000"/>
                <a:gridCol w="3217332"/>
              </a:tblGrid>
              <a:tr h="57923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ผู้ช่วยศาสตราจารย์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รองศาสตราจารย์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Kodchasal" pitchFamily="2" charset="-34"/>
                          <a:cs typeface="TH Kodchasal" pitchFamily="2" charset="-34"/>
                        </a:rPr>
                        <a:t>ศาสตราจารย์</a:t>
                      </a:r>
                      <a:endParaRPr lang="th-TH" sz="2400" dirty="0"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/>
                </a:tc>
              </a:tr>
              <a:tr h="989558"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วิธีที่ 2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1.1 ผลงานวิจัย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/>
                    </a:p>
                  </a:txBody>
                  <a:tcPr/>
                </a:tc>
              </a:tr>
              <a:tr h="957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1.2 ผลงานวิชาการรับใช้สังคม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90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1.3 ผลงานทางวิชาการในลักษณะอื่น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หรือ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23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1.4  ผลงานแต่งตำรา หรือหนังสือ</a:t>
                      </a:r>
                      <a:endParaRPr lang="th-TH" sz="2400" dirty="0"/>
                    </a:p>
                  </a:txBody>
                  <a:tcPr/>
                </a:tc>
              </a:tr>
              <a:tr h="49000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ต้องได้รับการเผยแพร่ตามหลักเกณฑ์ที่ </a:t>
                      </a:r>
                      <a:r>
                        <a:rPr lang="th-TH" sz="2400" b="1" dirty="0" err="1" smtClean="0">
                          <a:solidFill>
                            <a:srgbClr val="C0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ก.พ.อ.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กำหนด</a:t>
                      </a:r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927344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latin typeface="TH Kodchasal" pitchFamily="2" charset="-34"/>
                          <a:cs typeface="TH Kodchasal" pitchFamily="2" charset="-34"/>
                        </a:rPr>
                        <a:t>เกณฑ์คุณภาพ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วิธีปกติ 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: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</a:t>
                      </a:r>
                      <a:endParaRPr lang="en-US" sz="2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วิธีพิเศษ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: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ดีมาก </a:t>
                      </a:r>
                      <a:endParaRPr lang="th-TH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latin typeface="TH Kodchasal" pitchFamily="2" charset="-34"/>
                          <a:cs typeface="TH Kodchasal" pitchFamily="2" charset="-34"/>
                        </a:rPr>
                        <a:t>เกณฑ์คุณภาพ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วิธีปกติ 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: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วิธีพิเศษ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: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ดีมาก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latin typeface="TH Kodchasal" pitchFamily="2" charset="-34"/>
                          <a:cs typeface="TH Kodchasal" pitchFamily="2" charset="-34"/>
                        </a:rPr>
                        <a:t>เกณฑ์คุณภาพ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วิธีปกติ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วิธีที่ 1 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: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ดีมาก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H Kodchasal" pitchFamily="2" charset="-34"/>
                        <a:cs typeface="TH Kodchasal" pitchFamily="2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 วิธีที่ 2 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: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Kodchasal" pitchFamily="2" charset="-34"/>
                          <a:cs typeface="TH Kodchasal" pitchFamily="2" charset="-34"/>
                        </a:rPr>
                        <a:t>ดีเด่น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87819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812088" y="0"/>
            <a:ext cx="1331912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3176" y="126147"/>
            <a:ext cx="83132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ผศ.</a:t>
            </a: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รศ.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นิพันธ์  เห็นโชคชัย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ชนะ</a:t>
            </a:r>
          </a:p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สาขาวิชาวิทยาการจัดการ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2088" y="6334780"/>
            <a:ext cx="665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26620"/>
              </p:ext>
            </p:extLst>
          </p:nvPr>
        </p:nvGraphicFramePr>
        <p:xfrm>
          <a:off x="3175" y="1131252"/>
          <a:ext cx="860127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00B050"/>
                          </a:solidFill>
                          <a:cs typeface="TH SarabunPSK"/>
                        </a:rPr>
                        <a:t>เก่า </a:t>
                      </a:r>
                      <a:endParaRPr lang="th-TH" dirty="0">
                        <a:solidFill>
                          <a:srgbClr val="00B050"/>
                        </a:solidFill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ใหม่*</a:t>
                      </a:r>
                      <a:endParaRPr lang="th-TH" dirty="0">
                        <a:solidFill>
                          <a:srgbClr val="FF0000"/>
                        </a:solidFill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ผลงานแต่งเรียบเรียง ตำรา หนังสือ หรือ บทความวิชาการ </a:t>
                      </a:r>
                      <a:r>
                        <a:rPr lang="th-TH" sz="24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</a:t>
                      </a: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 </a:t>
                      </a:r>
                      <a:r>
                        <a:rPr lang="th-TH" sz="24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ผลงานวิชาการรับใช้สังคม </a:t>
                      </a:r>
                      <a:r>
                        <a:rPr lang="th-TH" sz="24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ผลงานวิชาการในลักษณะอื่น</a:t>
                      </a:r>
                      <a:endParaRPr lang="th-TH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</a:t>
                      </a:r>
                      <a:r>
                        <a:rPr lang="th-TH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 2 เรื่อง </a:t>
                      </a:r>
                      <a:r>
                        <a:rPr lang="th-TH" sz="24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 1 เรื่อง + ผลงานวิชาการในลักษณะอื่น 1 รายการ </a:t>
                      </a:r>
                      <a:r>
                        <a:rPr lang="th-TH" sz="24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 1 เรื่อง + ผลงานวิชาการรับใช้สังคม 1 เรื่อง </a:t>
                      </a:r>
                      <a:r>
                        <a:rPr lang="th-TH" sz="24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 1 เรื่อง + ตำรา/หนังสือ 1 เล่ม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th-TH" sz="2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คุณภาพดี</a:t>
                      </a:r>
                      <a:endParaRPr lang="th-TH" sz="2400" b="1" i="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2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สาขาสังคมศาสตร์และมนุษยศาสตร์  อาจใช้ผลงานวิชาการลักษณะอื่น หรือผลงานวิชาการรับใช้สังคม หรือ บทความทางวิชาการซึ่งมีคุณภาพ</a:t>
                      </a:r>
                      <a:r>
                        <a:rPr lang="th-TH" sz="2400" b="1" i="0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ดีมาก </a:t>
                      </a:r>
                      <a:r>
                        <a:rPr lang="th-TH" sz="2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แทนงานวิจัยตามรายการ</a:t>
                      </a:r>
                      <a:endParaRPr lang="en-US" sz="2400" b="1" i="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2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 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(2)-(4)</a:t>
                      </a:r>
                      <a:endParaRPr lang="th-TH" sz="2400" b="1" i="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0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812088" y="0"/>
            <a:ext cx="1331912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3176" y="126147"/>
            <a:ext cx="83132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รศ.</a:t>
            </a: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รศ.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นิพันธ์  เห็นโชคชัย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ชนะ</a:t>
            </a:r>
          </a:p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สาขาวิชาวิทยาการจัดการ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2088" y="6334780"/>
            <a:ext cx="665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09846"/>
              </p:ext>
            </p:extLst>
          </p:nvPr>
        </p:nvGraphicFramePr>
        <p:xfrm>
          <a:off x="3175" y="1051946"/>
          <a:ext cx="860127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50238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เก่า 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ใหม่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วิธีที่</a:t>
                      </a:r>
                      <a:r>
                        <a:rPr lang="th-TH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ผลงานแต่งหรือเรียบเรียง ตำรา   หรือหนังสือ + ผลงานวิจัย </a:t>
                      </a:r>
                      <a:r>
                        <a:rPr lang="th-TH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ผลงานแต่งหรือเรียบเรียง ตำรา หรือหนังสือ + ผลงานรับใช้สังคม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ผลงานแต่งหรือเรียบเรียง ตำราหรือ หนังสือ + ผลงานทางวิชาการในลักษณะอื่น</a:t>
                      </a: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en-US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ผลงานวิจัย 2 เรื่อง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 ตำรา หรือ หนังสือ 1 เล่ม </a:t>
                      </a:r>
                      <a:r>
                        <a:rPr lang="th-TH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en-US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ผลงานวิจัย 1 เรื่อง + ผลงานวิชาการในลักษณะอื่น + ตำรา หรือ หนังสือ 1 เล่ม </a:t>
                      </a:r>
                      <a:r>
                        <a:rPr lang="th-TH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en-US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ผลงานวิจัย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เรื่อง + ผลงานวิชาการรับใช้สังคม  1 เรื่อง + ตำรา หรือ หนังสือ 1 เล่ม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 </a:t>
                      </a:r>
                      <a:r>
                        <a:rPr lang="th-TH" b="1" i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ผลงานมีคุณภาพดี</a:t>
                      </a:r>
                      <a:endParaRPr lang="th-TH" b="1" i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812088" y="0"/>
            <a:ext cx="1331912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3176" y="126147"/>
            <a:ext cx="83132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รศ.</a:t>
            </a: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รศ.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นิพันธ์  เห็นโชคชัย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ชนะ</a:t>
            </a:r>
          </a:p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สาขาวิชาวิทยาการจัดการ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2088" y="6334780"/>
            <a:ext cx="665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52984"/>
              </p:ext>
            </p:extLst>
          </p:nvPr>
        </p:nvGraphicFramePr>
        <p:xfrm>
          <a:off x="3174" y="1051946"/>
          <a:ext cx="8817297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9757"/>
                <a:gridCol w="4207540"/>
              </a:tblGrid>
              <a:tr h="50238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00B050"/>
                          </a:solidFill>
                          <a:cs typeface="TH SarabunPSK"/>
                        </a:rPr>
                        <a:t>เก่า </a:t>
                      </a:r>
                      <a:endParaRPr lang="th-TH" dirty="0">
                        <a:solidFill>
                          <a:srgbClr val="00B050"/>
                        </a:solidFill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ใหม่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(</a:t>
                      </a:r>
                      <a:r>
                        <a:rPr lang="th-TH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วิธีที่</a:t>
                      </a:r>
                      <a:r>
                        <a:rPr lang="th-TH" baseline="0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cs typeface="TH SarabunPSK"/>
                        </a:rPr>
                        <a:t>)</a:t>
                      </a:r>
                      <a:endParaRPr lang="th-TH" dirty="0">
                        <a:solidFill>
                          <a:srgbClr val="FF0000"/>
                        </a:solidFill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ผลงานแต่งหรือเรียบเรียง ตำรา   หรือหนังสือ + ผลงานวิจัย </a:t>
                      </a:r>
                      <a:r>
                        <a:rPr lang="th-TH" sz="24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2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ผลงานแต่งหรือเรียบเรียง ตำรา หรือหนังสือ + ผลงานรับใช้สังคม</a:t>
                      </a: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 </a:t>
                      </a:r>
                      <a:r>
                        <a:rPr lang="th-TH" sz="24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2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ผลงานแต่งหรือเรียบเรียง ตำราหรือ หนังสือ + ผลงานทางวิชาการในลักษณะอื่น</a:t>
                      </a:r>
                      <a:endParaRPr lang="th-TH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H SarabunPSK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1.</a:t>
                      </a:r>
                      <a:r>
                        <a:rPr lang="th-TH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ผลงานวิจัย 3 เรื่อง  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   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H SarabunPSK"/>
                        </a:rPr>
                        <a:t>( </a:t>
                      </a:r>
                      <a:r>
                        <a:rPr lang="th-TH" sz="28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คุณภาพดีมากอย่างน้อย 2 เรื่อง และคุณภาพดี 1 เรื่อง 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sz="2800" b="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  <a:endParaRPr lang="th-TH" sz="28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ผลงานวิจัย</a:t>
                      </a:r>
                      <a:r>
                        <a:rPr lang="en-US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เรื่อง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    ดีมาก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+ ผลงานวิชาการในลักษณะอื่น  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คุณภาพดี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ผลงานวิจัย 2 เรื่อง</a:t>
                      </a:r>
                      <a:r>
                        <a:rPr lang="en-US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   ดีมาก</a:t>
                      </a:r>
                      <a:r>
                        <a:rPr lang="en-US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8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+ ผลงานวิชาการรับใช้สังคม 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คุณภาพดี</a:t>
                      </a:r>
                      <a:r>
                        <a:rPr lang="en-US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8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2000" b="1" i="0" baseline="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sz="24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กรณี</a:t>
                      </a:r>
                      <a:r>
                        <a:rPr lang="th-TH" sz="2400" b="1" i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สาขาสังคมศาสตร์ และมนุษยศาสตร์  </a:t>
                      </a:r>
                      <a:r>
                        <a:rPr lang="th-TH" sz="24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อาจใช้</a:t>
                      </a:r>
                      <a:r>
                        <a:rPr lang="th-TH" sz="2400" b="1" i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ตำรา หรือหนังสือ  </a:t>
                      </a:r>
                      <a:r>
                        <a:rPr lang="en-US" sz="2400" b="1" i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คุณภาพดีมาก อย่างน้อย 2  เล่ม  และ คุณภาพดี 1 เล่ม 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400" b="1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แทนผลงานตาม 1-3  ได้</a:t>
                      </a:r>
                      <a:endParaRPr lang="th-TH" sz="2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812088" y="0"/>
            <a:ext cx="1331912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3176" y="126147"/>
            <a:ext cx="83132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ศ.</a:t>
            </a: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รศ.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นิพันธ์  เห็นโชคชัย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ชนะ</a:t>
            </a:r>
          </a:p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สาขาวิชาวิทยาการจัดการ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2088" y="6334780"/>
            <a:ext cx="665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556911"/>
              </p:ext>
            </p:extLst>
          </p:nvPr>
        </p:nvGraphicFramePr>
        <p:xfrm>
          <a:off x="3175" y="1051946"/>
          <a:ext cx="8601274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50238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เก่า (วิธีที่ 1)</a:t>
                      </a:r>
                      <a:endParaRPr lang="th-TH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ใหม่ </a:t>
                      </a:r>
                      <a:r>
                        <a:rPr lang="th-TH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(วิธีที่ 1)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 หนังสือ 1 เล่ม + ผลงานวิจัย    1 เรื่อง </a:t>
                      </a:r>
                      <a:r>
                        <a:rPr lang="th-TH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ตำรา/หนังสือ 1 เล่ม + </a:t>
                      </a:r>
                      <a:endParaRPr lang="th-TH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ตำรา/หนังสือ 1 เล่ม + ผลงานรับใช้สังคม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ตำรา/หนังสือ 1 เล่ม + ผลงานทางวิชาการในลักษณะอื่น</a:t>
                      </a: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</a:t>
                      </a:r>
                      <a:r>
                        <a:rPr lang="th-TH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* 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เรื่อง</a:t>
                      </a:r>
                      <a:r>
                        <a:rPr lang="en-US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ตำรา/หนังสือ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 เล่ม + </a:t>
                      </a:r>
                      <a:r>
                        <a:rPr lang="th-TH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</a:t>
                      </a:r>
                      <a:r>
                        <a:rPr lang="th-TH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*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เรื่อง + ผลงานวิชาการในลักษณะอื่น</a:t>
                      </a:r>
                      <a:r>
                        <a:rPr lang="th-TH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*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 ผลงานวิชาการรับใช้สังคม รวมทั้งหมด  อย่างน้อย 5 เรื่อง</a:t>
                      </a:r>
                      <a:r>
                        <a:rPr lang="en-US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+ตำรา/หนังสือ 1 เล่ม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b="1" i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b="1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*เผยแพร่ในฐานข้อมูลนานาชาติ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b="1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  เกณฑ์คุณภาพดีมาก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th-TH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7812088" y="0"/>
            <a:ext cx="1331912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3176" y="126147"/>
            <a:ext cx="831324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ศ.</a:t>
            </a: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รศ.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นิพันธ์  เห็นโชคชัย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ชนะ</a:t>
            </a:r>
          </a:p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สาขาวิชาวิทยาการจัดการ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2088" y="6334780"/>
            <a:ext cx="665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3455"/>
              </p:ext>
            </p:extLst>
          </p:nvPr>
        </p:nvGraphicFramePr>
        <p:xfrm>
          <a:off x="3175" y="1051946"/>
          <a:ext cx="860127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50238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เก่า (วิธีที่ 2)</a:t>
                      </a:r>
                      <a:endParaRPr lang="th-TH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ใหม่ (วิธีที่ 2)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    </a:t>
                      </a:r>
                      <a:r>
                        <a:rPr lang="th-TH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ผลงานรับใช้สังคม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ผลงานทางวิชาการในลักษณะอื่น  หรือ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ผลงานแต่งตำราหรือหนังสือ</a:t>
                      </a:r>
                      <a:endParaRPr lang="th-TH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</a:t>
                      </a: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เรื่อง </a:t>
                      </a:r>
                      <a:r>
                        <a:rPr lang="th-TH" b="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</a:t>
                      </a: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เรื่อง + ผลงานวิชาการในลักษณะอื่น</a:t>
                      </a: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/ผลงานวิชาการรับใช้สังคม  รวมกันทั้งหมด 5 เรื่อง 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h-TH" b="1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เผยแพร่ในฐานข้อมูลนานาชาติ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b="1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 เกณฑ์คุณภาพดีเด่น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th-TH" b="1" i="1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7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601070" y="1014413"/>
            <a:ext cx="7497762" cy="520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th-TH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9098280" y="0"/>
            <a:ext cx="45719" cy="6858000"/>
          </a:xfrm>
          <a:prstGeom prst="rect">
            <a:avLst/>
          </a:prstGeom>
          <a:solidFill>
            <a:srgbClr val="DDDDDD">
              <a:alpha val="5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4" r="60657" b="83167"/>
          <a:stretch>
            <a:fillRect/>
          </a:stretch>
        </p:blipFill>
        <p:spPr bwMode="auto">
          <a:xfrm>
            <a:off x="3175" y="638175"/>
            <a:ext cx="18256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6925" r="60656" b="83167"/>
          <a:stretch/>
        </p:blipFill>
        <p:spPr>
          <a:xfrm flipH="1">
            <a:off x="7308850" y="5946159"/>
            <a:ext cx="1825625" cy="377494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223340" y="0"/>
            <a:ext cx="866914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ผลงานทางวิชาการในการขอ ศ.</a:t>
            </a:r>
          </a:p>
          <a:p>
            <a:pPr algn="ctr"/>
            <a:endParaRPr lang="th-TH" sz="4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59616"/>
              </p:ext>
            </p:extLst>
          </p:nvPr>
        </p:nvGraphicFramePr>
        <p:xfrm>
          <a:off x="188861" y="912172"/>
          <a:ext cx="860127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818"/>
                <a:gridCol w="4104456"/>
              </a:tblGrid>
              <a:tr h="911164"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ใหม่ (วิธีที่ 1 กลุ่มสังคมศาสตร์และมนุษยศาสตร์)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47390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 2 เรื่อง* +</a:t>
                      </a: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ตำรา/หนังสือ</a:t>
                      </a:r>
                      <a:r>
                        <a:rPr lang="th-T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 เล่ม </a:t>
                      </a:r>
                      <a:r>
                        <a:rPr lang="th-TH" b="0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หรือ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th-TH" sz="1400" b="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§"/>
                      </a:pPr>
                      <a:r>
                        <a:rPr lang="th-TH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ผลงานวิจัย 1 เรื่อง + ผลงานวิชาการในลักษณะอื่น/ผลงานวิชาการรับใช้สังคม รวมกันทั้งหมดอย่างน้อย  2 เรื่อง+ตำรา/หนังสือ 2 เล่ม + </a:t>
                      </a:r>
                      <a:endParaRPr lang="th-TH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11760" y="5558440"/>
            <a:ext cx="5892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*เผยแพร่</a:t>
            </a:r>
            <a:r>
              <a:rPr lang="th-TH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ในฐานข้อมูล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นานาชาติ หรือ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TCI 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 1 </a:t>
            </a:r>
            <a:endParaRPr lang="th-TH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th-TH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เกณฑ์คุณภาพ</a:t>
            </a:r>
            <a:r>
              <a:rPr lang="th-TH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ดีมาก</a:t>
            </a:r>
            <a:endParaRPr lang="th-TH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890</Words>
  <Application>Microsoft Office PowerPoint</Application>
  <PresentationFormat>นำเสนอทางหน้าจอ (4:3)</PresentationFormat>
  <Paragraphs>190</Paragraphs>
  <Slides>10</Slides>
  <Notes>8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เครือวัลย์ ปัญโญ</dc:creator>
  <cp:lastModifiedBy>user</cp:lastModifiedBy>
  <cp:revision>382</cp:revision>
  <cp:lastPrinted>2017-12-21T08:41:21Z</cp:lastPrinted>
  <dcterms:created xsi:type="dcterms:W3CDTF">2014-06-23T03:27:56Z</dcterms:created>
  <dcterms:modified xsi:type="dcterms:W3CDTF">2017-12-21T08:42:09Z</dcterms:modified>
</cp:coreProperties>
</file>